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60" r:id="rId5"/>
    <p:sldId id="259" r:id="rId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87F900-A960-4352-B679-16CD48598D6F}" v="20" dt="2024-04-09T12:38:15.8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269" autoAdjust="0"/>
  </p:normalViewPr>
  <p:slideViewPr>
    <p:cSldViewPr snapToGrid="0">
      <p:cViewPr varScale="1">
        <p:scale>
          <a:sx n="79" d="100"/>
          <a:sy n="79" d="100"/>
        </p:scale>
        <p:origin x="18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ABFBCA-56B6-49E4-B01D-C811C2E94029}" type="datetimeFigureOut">
              <a:rPr lang="nb-NO" smtClean="0"/>
              <a:t>11.04.2024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88248E-4BED-4596-8713-D31023597C11}" type="slidenum">
              <a:rPr lang="nb-NO" smtClean="0"/>
              <a:t>‹#›</a:t>
            </a:fld>
            <a:endParaRPr lang="nb-NO"/>
          </a:p>
        </p:txBody>
      </p:sp>
    </p:spTree>
    <p:extLst>
      <p:ext uri="{BB962C8B-B14F-4D97-AF65-F5344CB8AC3E}">
        <p14:creationId xmlns:p14="http://schemas.microsoft.com/office/powerpoint/2010/main" val="2726346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Takk for muligheten til å komme hit i dag for å snakke om skole og inkluderende skolebygg. </a:t>
            </a:r>
          </a:p>
          <a:p>
            <a:endParaRPr lang="nb-NO" dirty="0"/>
          </a:p>
          <a:p>
            <a:r>
              <a:rPr lang="nb-NO" dirty="0"/>
              <a:t>Jeg tror vi alle i dette rommet er enig om at vi ønsker det beste for barna våre og at alle barn skal få like muligheter til å lykkes i livet. Dette er også et av Arbeiderpartiets viktigste saker. </a:t>
            </a:r>
          </a:p>
          <a:p>
            <a:endParaRPr lang="nb-NO" dirty="0"/>
          </a:p>
          <a:p>
            <a:r>
              <a:rPr lang="nb-NO" dirty="0"/>
              <a:t>Derfor er vi også opptatt av at vi skal ha tilgjengelige skolebygg for alle – nettopp for at alle skal få de samme mulighetene til å delta på lik linje i skolen. </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Dessverre ser vi at mange skolebygg er i kritisk forfatning i dag. Høsten 2022 </a:t>
            </a:r>
            <a:r>
              <a:rPr lang="nb-NO" sz="1800" dirty="0">
                <a:effectLst/>
                <a:latin typeface="Calibri" panose="020F0502020204030204" pitchFamily="34" charset="0"/>
                <a:ea typeface="Calibri" panose="020F0502020204030204" pitchFamily="34" charset="0"/>
              </a:rPr>
              <a:t>kom en rapport fra Multiconsult på vegne av Foreldreutvalget for grunnopplæringen (FUG) som fastslår at over 800 skolebygg i kritisk forfatning.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CB88248E-4BED-4596-8713-D31023597C11}" type="slidenum">
              <a:rPr lang="nb-NO" smtClean="0"/>
              <a:t>1</a:t>
            </a:fld>
            <a:endParaRPr lang="nb-NO"/>
          </a:p>
        </p:txBody>
      </p:sp>
    </p:spTree>
    <p:extLst>
      <p:ext uri="{BB962C8B-B14F-4D97-AF65-F5344CB8AC3E}">
        <p14:creationId xmlns:p14="http://schemas.microsoft.com/office/powerpoint/2010/main" val="3809276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effectLst/>
                <a:latin typeface="Calibri" panose="020F0502020204030204" pitchFamily="34" charset="0"/>
                <a:ea typeface="Calibri" panose="020F0502020204030204" pitchFamily="34" charset="0"/>
                <a:cs typeface="Times New Roman" panose="02020603050405020304" pitchFamily="18" charset="0"/>
              </a:rPr>
              <a:t>Og dette handler jo om barna våre. Min datter på 6 år er det viktigste for meg i livet, og jeg tenker at det viktigste i livet til folk også må være det viktigste i politikken. </a:t>
            </a:r>
          </a:p>
          <a:p>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Times New Roman" panose="02020603050405020304" pitchFamily="18" charset="0"/>
                <a:ea typeface="Calibri" panose="020F0502020204030204" pitchFamily="34" charset="0"/>
                <a:cs typeface="MaisonNeue-Book"/>
              </a:rPr>
              <a:t>Fellesskolen skal gi alle elever et godt grunnlag for å leve gode liv, og oppleve mestring og lære med både hode og hender. Arbeiderpartiet fører en ambisiøs skolepolitikk for </a:t>
            </a:r>
            <a:r>
              <a:rPr lang="nb-NO" sz="1800" i="1" dirty="0">
                <a:effectLst/>
                <a:latin typeface="Times New Roman" panose="02020603050405020304" pitchFamily="18" charset="0"/>
                <a:ea typeface="Calibri" panose="020F0502020204030204" pitchFamily="34" charset="0"/>
                <a:cs typeface="MaisonNeue-Book"/>
              </a:rPr>
              <a:t>bedre trivsel</a:t>
            </a:r>
            <a:r>
              <a:rPr lang="nb-NO" sz="1800" dirty="0">
                <a:effectLst/>
                <a:latin typeface="Times New Roman" panose="02020603050405020304" pitchFamily="18" charset="0"/>
                <a:ea typeface="Calibri" panose="020F0502020204030204" pitchFamily="34" charset="0"/>
                <a:cs typeface="MaisonNeue-Book"/>
              </a:rPr>
              <a:t> og </a:t>
            </a:r>
            <a:r>
              <a:rPr lang="nb-NO" sz="1800" i="1" dirty="0">
                <a:effectLst/>
                <a:latin typeface="Times New Roman" panose="02020603050405020304" pitchFamily="18" charset="0"/>
                <a:ea typeface="Calibri" panose="020F0502020204030204" pitchFamily="34" charset="0"/>
                <a:cs typeface="MaisonNeue-Book"/>
              </a:rPr>
              <a:t>mer læring</a:t>
            </a:r>
            <a:r>
              <a:rPr lang="nb-NO" sz="1800" dirty="0">
                <a:effectLst/>
                <a:latin typeface="Times New Roman" panose="02020603050405020304" pitchFamily="18" charset="0"/>
                <a:ea typeface="Calibri" panose="020F0502020204030204" pitchFamily="34" charset="0"/>
                <a:cs typeface="MaisonNeue-Book"/>
              </a:rPr>
              <a:t>. Vi tar et oppgjør med høyresidens smale og gammeldagse kunnskapssyn som har ført til at læringen og motivasjonen til elevene har falt. </a:t>
            </a:r>
            <a:endParaRPr lang="nb-NO" sz="1800" dirty="0">
              <a:effectLst/>
              <a:latin typeface="MaisonNeue-Book"/>
              <a:ea typeface="Calibri" panose="020F0502020204030204" pitchFamily="34" charset="0"/>
              <a:cs typeface="MaisonNeue-Boo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Times New Roman" panose="02020603050405020304" pitchFamily="18" charset="0"/>
              <a:ea typeface="Calibri" panose="020F0502020204030204" pitchFamily="34" charset="0"/>
              <a:cs typeface="MaisonNeue-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Times New Roman" panose="02020603050405020304" pitchFamily="18" charset="0"/>
                <a:ea typeface="Calibri" panose="020F0502020204030204" pitchFamily="34" charset="0"/>
                <a:cs typeface="MaisonNeue-Book"/>
              </a:rPr>
              <a:t>For Arbeiderpartiet er lik rett til utdanning en hjørnestein i et samfunn med like muligheter. Mye går bra i skolen, og dyktige ansatte gjør en svært god jobb, men vi er bekymret for det som går i feil retning. Elevenes læringsresultater i viktige fag er for dårlige: Pisa-undersøkelsen (2022) viser historisk dårlige resultater i matematikk, lesing og naturfag. I tillegg faller motivasjonen og trivselen, mens skolefravær, mobbing og dårlig oppførsel øker. Læreryrket er for lite attraktivt, og skjermen har danket ut læreboka uten pedagogisk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Times New Roman" panose="02020603050405020304" pitchFamily="18" charset="0"/>
              <a:ea typeface="Calibri" panose="020F0502020204030204" pitchFamily="34" charset="0"/>
              <a:cs typeface="MaisonNeue-Boo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Times New Roman" panose="02020603050405020304" pitchFamily="18" charset="0"/>
              <a:ea typeface="Calibri" panose="020F0502020204030204" pitchFamily="34" charset="0"/>
              <a:cs typeface="MaisonNeue-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0" dirty="0">
                <a:effectLst/>
                <a:latin typeface="Times New Roman" panose="02020603050405020304" pitchFamily="18" charset="0"/>
                <a:ea typeface="Calibri" panose="020F0502020204030204" pitchFamily="34" charset="0"/>
              </a:rPr>
              <a:t>Samtidig har regjeringen satset stort på barn og skole på de drøye to årene vi har sittet i regjering. Arbeiderpartiet vil ha mer læring og en mer praktisk skole. Vi skal snu utviklingen med for dårlige skoleresultater, gjenreise respekt for læreren, få tilbake mer disiplin i klasserommene og sørge for at flere gjennomfører skoleløpet. Vi vil ha bedre balanse mellom skjerm og bøker, og sikre elevene flere fysiske skolebøker. Vi har gjennomført en av vår tids store velferdsreformer; billigere barnehage og gratis kjernetid i SFO for 1.-3. klassingene. Det bidrar til at alle kan delta i fellesskapene hvor lek, språklæring og sosialisering står sentralt. Nå meisler det ut en ungdomsmelding som skal gi oss svar på hvordan vi kan gi elevene mer motivasjon, lære mer, få et bedre skolemiljø og gjøre skolen mer praktisk og variert. </a:t>
            </a:r>
            <a:endParaRPr lang="nb-NO" sz="1800" dirty="0">
              <a:effectLst/>
              <a:latin typeface="MaisonNeue-Book"/>
              <a:ea typeface="Calibri" panose="020F0502020204030204" pitchFamily="34" charset="0"/>
              <a:cs typeface="MaisonNeue-Book"/>
            </a:endParaRPr>
          </a:p>
          <a:p>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Times New Roman" panose="02020603050405020304" pitchFamily="18" charset="0"/>
              </a:rPr>
              <a:t>Arbeiderpartiet synes aldri det er godt nok at elever har dårlige skolebygg. Det er grunnleggende for læring og trivsel i barnehager og skoler at lokalene er gode nok og har det utstyret de trenger. </a:t>
            </a:r>
            <a:endParaRPr lang="nb-NO" dirty="0"/>
          </a:p>
        </p:txBody>
      </p:sp>
      <p:sp>
        <p:nvSpPr>
          <p:cNvPr id="4" name="Plassholder for lysbildenummer 3"/>
          <p:cNvSpPr>
            <a:spLocks noGrp="1"/>
          </p:cNvSpPr>
          <p:nvPr>
            <p:ph type="sldNum" sz="quarter" idx="5"/>
          </p:nvPr>
        </p:nvSpPr>
        <p:spPr/>
        <p:txBody>
          <a:bodyPr/>
          <a:lstStyle/>
          <a:p>
            <a:fld id="{CB88248E-4BED-4596-8713-D31023597C11}" type="slidenum">
              <a:rPr lang="nb-NO" smtClean="0"/>
              <a:t>2</a:t>
            </a:fld>
            <a:endParaRPr lang="nb-NO"/>
          </a:p>
        </p:txBody>
      </p:sp>
    </p:spTree>
    <p:extLst>
      <p:ext uri="{BB962C8B-B14F-4D97-AF65-F5344CB8AC3E}">
        <p14:creationId xmlns:p14="http://schemas.microsoft.com/office/powerpoint/2010/main" val="3599842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dirty="0">
                <a:solidFill>
                  <a:srgbClr val="333333"/>
                </a:solidFill>
                <a:effectLst/>
                <a:latin typeface="Open Sans" panose="020B0606030504020204" pitchFamily="34" charset="0"/>
              </a:rPr>
              <a:t>Som dere vet er det </a:t>
            </a:r>
            <a:r>
              <a:rPr lang="nb-NO" sz="1200" dirty="0"/>
              <a:t>kommunene og fylkeskommunene som eier og drifter skolene i Norge. Dette er en lokal oppgave – som vi har store forventninger om at også følges opp lokalt. </a:t>
            </a:r>
            <a:r>
              <a:rPr lang="nb-NO" sz="1800" dirty="0">
                <a:effectLst/>
                <a:latin typeface="Calibri" panose="020F0502020204030204" pitchFamily="34" charset="0"/>
                <a:ea typeface="Calibri" panose="020F0502020204030204" pitchFamily="34" charset="0"/>
                <a:cs typeface="Times New Roman" panose="02020603050405020304" pitchFamily="18" charset="0"/>
              </a:rPr>
              <a:t>Det er våre lokalpolitikere som vet hvor skoen trykker lokalt, og som må stilles til ansvar. En bedre kommuneøkonomi er en forutsetning for at lokalpolitikerne kan prioritere å ruste opp fellesskolen. Derfor har </a:t>
            </a:r>
            <a:r>
              <a:rPr lang="nb-NO" sz="1200" dirty="0">
                <a:effectLst/>
                <a:latin typeface="Calibri" panose="020F0502020204030204" pitchFamily="34" charset="0"/>
                <a:ea typeface="Calibri" panose="020F0502020204030204" pitchFamily="34" charset="0"/>
                <a:cs typeface="Times New Roman" panose="02020603050405020304" pitchFamily="18" charset="0"/>
              </a:rPr>
              <a:t>r</a:t>
            </a:r>
            <a:r>
              <a:rPr lang="nb-NO" sz="1200" dirty="0"/>
              <a:t>egjeringen styrket kommuneøkonomien i flere omganger og i 2024 økes de frie inntektene til kommunene med om lag 6,4 milliarder kroner. I tillegg </a:t>
            </a:r>
            <a:r>
              <a:rPr lang="nb-NO" sz="1800" dirty="0">
                <a:effectLst/>
                <a:latin typeface="Calibri" panose="020F0502020204030204" pitchFamily="34" charset="0"/>
                <a:ea typeface="Times New Roman" panose="02020603050405020304" pitchFamily="18" charset="0"/>
              </a:rPr>
              <a:t>betaler renter for allerede eksisterende investeringer i skolebygg gjennom den tidligere rentekompensasjonsordningen. </a:t>
            </a:r>
            <a:endParaRPr lang="nb-NO" b="0" i="0" dirty="0">
              <a:solidFill>
                <a:srgbClr val="333333"/>
              </a:solidFill>
              <a:effectLst/>
              <a:latin typeface="Open Sans" panose="020B0606030504020204" pitchFamily="34" charset="0"/>
            </a:endParaRPr>
          </a:p>
          <a:p>
            <a:endParaRPr lang="nb-NO" b="0" i="0" dirty="0">
              <a:solidFill>
                <a:srgbClr val="333333"/>
              </a:solidFill>
              <a:effectLst/>
              <a:latin typeface="Open Sans" panose="020B0606030504020204" pitchFamily="34" charset="0"/>
            </a:endParaRPr>
          </a:p>
          <a:p>
            <a:r>
              <a:rPr lang="nb-NO" b="0" i="0" dirty="0">
                <a:solidFill>
                  <a:srgbClr val="333333"/>
                </a:solidFill>
                <a:effectLst/>
                <a:latin typeface="Open Sans" panose="020B0606030504020204" pitchFamily="34" charset="0"/>
              </a:rPr>
              <a:t>Ordningen med rentekompensasjon for rehabilitering og investering i skole- og svømmeanlegg ble innført for å stimulere kommuner og fylkeskommuner til å bygge ny skolebygg og svømmeanlegg, og rehabilitere og ruste opp eksisterende bygg. Dette var en forholdsvis enkel ordning der kommuner som tok opp lån for å ruste opp eksisterende eller bygge nye skoleanlegg får dekket renteutgiftene knyttet til disse investeringene. Dette var helt klart en viktig ordning for å ta igjen deler av etterslepet på vedlikehold, tilstand, og tilgjengelighet for kommunal/fylkeskommunal bygningsmasse. </a:t>
            </a:r>
            <a:br>
              <a:rPr lang="nb-NO" b="0" i="0" dirty="0">
                <a:solidFill>
                  <a:srgbClr val="333333"/>
                </a:solidFill>
                <a:effectLst/>
                <a:latin typeface="Open Sans" panose="020B0606030504020204" pitchFamily="34" charset="0"/>
              </a:rPr>
            </a:br>
            <a:endParaRPr lang="nb-NO" b="0"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Derfor var det veldig synd at den forrige Høyre-regjeringen avviklet rentekompensasjonsordningen for skolebygg og svømmeanlegg. </a:t>
            </a:r>
            <a:r>
              <a:rPr lang="nb-NO" sz="1800" dirty="0">
                <a:effectLst/>
                <a:latin typeface="Calibri" panose="020F0502020204030204" pitchFamily="34" charset="0"/>
                <a:ea typeface="Calibri" panose="020F0502020204030204" pitchFamily="34" charset="0"/>
                <a:cs typeface="Times New Roman" panose="02020603050405020304" pitchFamily="18" charset="0"/>
              </a:rPr>
              <a:t>8 år med høyreregjering og nedprioritering av kommuneøkonomien har satt sine spor</a:t>
            </a:r>
            <a:r>
              <a:rPr lang="nb-NO" sz="1800" b="0" i="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b="0" i="0" dirty="0">
              <a:solidFill>
                <a:srgbClr val="333333"/>
              </a:solidFill>
              <a:effectLst/>
              <a:latin typeface="Open Sans" panose="020B0606030504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b="0" i="0" u="none" strike="noStrike" baseline="0" dirty="0" err="1">
                <a:solidFill>
                  <a:srgbClr val="000000"/>
                </a:solidFill>
                <a:latin typeface="Open Sans" panose="020B0606030504020204" pitchFamily="34" charset="0"/>
              </a:rPr>
              <a:t>Hurdalsplattformen</a:t>
            </a:r>
            <a:r>
              <a:rPr lang="nn-NO" sz="1200" b="0" i="0" u="none" strike="noStrike" baseline="0" dirty="0">
                <a:solidFill>
                  <a:srgbClr val="000000"/>
                </a:solidFill>
                <a:latin typeface="Open Sans" panose="020B0606030504020204" pitchFamily="34" charset="0"/>
              </a:rPr>
              <a:t> er </a:t>
            </a:r>
            <a:r>
              <a:rPr lang="nn-NO" sz="1200" b="0" i="0" u="none" strike="noStrike" baseline="0" dirty="0" err="1">
                <a:solidFill>
                  <a:srgbClr val="000000"/>
                </a:solidFill>
                <a:latin typeface="Open Sans" panose="020B0606030504020204" pitchFamily="34" charset="0"/>
              </a:rPr>
              <a:t>tydelig</a:t>
            </a:r>
            <a:r>
              <a:rPr lang="nn-NO" sz="1200" b="0" i="0" u="none" strike="noStrike" baseline="0" dirty="0">
                <a:solidFill>
                  <a:srgbClr val="000000"/>
                </a:solidFill>
                <a:latin typeface="Open Sans" panose="020B0606030504020204" pitchFamily="34" charset="0"/>
              </a:rPr>
              <a:t>: Gjennomføre «</a:t>
            </a:r>
            <a:r>
              <a:rPr lang="nn-NO" sz="1200" b="0" i="0" u="none" strike="noStrike" baseline="0" dirty="0" err="1">
                <a:solidFill>
                  <a:srgbClr val="000000"/>
                </a:solidFill>
                <a:latin typeface="Open Sans" panose="020B0606030504020204" pitchFamily="34" charset="0"/>
              </a:rPr>
              <a:t>Veikart</a:t>
            </a:r>
            <a:r>
              <a:rPr lang="nn-NO" sz="1200" b="0" i="0" u="none" strike="noStrike" baseline="0" dirty="0">
                <a:solidFill>
                  <a:srgbClr val="000000"/>
                </a:solidFill>
                <a:latin typeface="Open Sans" panose="020B0606030504020204" pitchFamily="34" charset="0"/>
              </a:rPr>
              <a:t> for universelt </a:t>
            </a:r>
            <a:r>
              <a:rPr lang="nn-NO" sz="1200" b="0" i="0" u="none" strike="noStrike" baseline="0" dirty="0" err="1">
                <a:solidFill>
                  <a:srgbClr val="000000"/>
                </a:solidFill>
                <a:latin typeface="Open Sans" panose="020B0606030504020204" pitchFamily="34" charset="0"/>
              </a:rPr>
              <a:t>utformet</a:t>
            </a:r>
            <a:r>
              <a:rPr lang="nn-NO" sz="1200" b="0" i="0" u="none" strike="noStrike" baseline="0" dirty="0">
                <a:solidFill>
                  <a:srgbClr val="000000"/>
                </a:solidFill>
                <a:latin typeface="Open Sans" panose="020B0606030504020204" pitchFamily="34" charset="0"/>
              </a:rPr>
              <a:t> nærskole» innan 2030, blant anna ved å gjeninnføre rentekompensasjonsordninga for skulebygg og svømmeanlegg. Dessverre er det økonomiske handlingsrommet etter regjeringsskifte langt </a:t>
            </a:r>
            <a:r>
              <a:rPr lang="nn-NO" sz="1200" b="0" i="0" u="none" strike="noStrike" baseline="0" dirty="0" err="1">
                <a:solidFill>
                  <a:srgbClr val="000000"/>
                </a:solidFill>
                <a:latin typeface="Open Sans" panose="020B0606030504020204" pitchFamily="34" charset="0"/>
              </a:rPr>
              <a:t>trangere</a:t>
            </a:r>
            <a:r>
              <a:rPr lang="nn-NO" sz="1200" b="0" i="0" u="none" strike="noStrike" baseline="0" dirty="0">
                <a:solidFill>
                  <a:srgbClr val="000000"/>
                </a:solidFill>
                <a:latin typeface="Open Sans" panose="020B0606030504020204" pitchFamily="34" charset="0"/>
              </a:rPr>
              <a:t> enn vi kunne </a:t>
            </a:r>
            <a:r>
              <a:rPr lang="nn-NO" sz="1200" b="0" i="0" u="none" strike="noStrike" baseline="0" dirty="0" err="1">
                <a:solidFill>
                  <a:srgbClr val="000000"/>
                </a:solidFill>
                <a:latin typeface="Open Sans" panose="020B0606030504020204" pitchFamily="34" charset="0"/>
              </a:rPr>
              <a:t>forutsi</a:t>
            </a:r>
            <a:r>
              <a:rPr lang="nn-NO" sz="1200" b="0" i="0" u="none" strike="noStrike" baseline="0" dirty="0">
                <a:solidFill>
                  <a:srgbClr val="000000"/>
                </a:solidFill>
                <a:latin typeface="Open Sans" panose="020B0606030504020204" pitchFamily="34" charset="0"/>
              </a:rPr>
              <a:t> da Hurdal ble skrevet – </a:t>
            </a:r>
            <a:r>
              <a:rPr lang="nn-NO" sz="1200" b="0" i="0" u="none" strike="noStrike" baseline="0" dirty="0" err="1">
                <a:solidFill>
                  <a:srgbClr val="000000"/>
                </a:solidFill>
                <a:latin typeface="Open Sans" panose="020B0606030504020204" pitchFamily="34" charset="0"/>
              </a:rPr>
              <a:t>Satsinger</a:t>
            </a:r>
            <a:r>
              <a:rPr lang="nn-NO" sz="1200" b="0" i="0" u="none" strike="noStrike" baseline="0" dirty="0">
                <a:solidFill>
                  <a:srgbClr val="000000"/>
                </a:solidFill>
                <a:latin typeface="Open Sans" panose="020B0606030504020204" pitchFamily="34" charset="0"/>
              </a:rPr>
              <a:t> har </a:t>
            </a:r>
            <a:r>
              <a:rPr lang="nn-NO" sz="1200" b="0" i="0" u="none" strike="noStrike" baseline="0" dirty="0" err="1">
                <a:solidFill>
                  <a:srgbClr val="000000"/>
                </a:solidFill>
                <a:latin typeface="Open Sans" panose="020B0606030504020204" pitchFamily="34" charset="0"/>
              </a:rPr>
              <a:t>måttet</a:t>
            </a:r>
            <a:r>
              <a:rPr lang="nn-NO" sz="1200" b="0" i="0" u="none" strike="noStrike" baseline="0" dirty="0">
                <a:solidFill>
                  <a:srgbClr val="000000"/>
                </a:solidFill>
                <a:latin typeface="Open Sans" panose="020B0606030504020204" pitchFamily="34" charset="0"/>
              </a:rPr>
              <a:t> vente fordi </a:t>
            </a:r>
            <a:r>
              <a:rPr lang="nn-NO" sz="1200" b="0" i="0" u="none" strike="noStrike" baseline="0" dirty="0" err="1">
                <a:solidFill>
                  <a:srgbClr val="000000"/>
                </a:solidFill>
                <a:latin typeface="Open Sans" panose="020B0606030504020204" pitchFamily="34" charset="0"/>
              </a:rPr>
              <a:t>hovedprioritering</a:t>
            </a:r>
            <a:r>
              <a:rPr lang="nn-NO" sz="1200" b="0" i="0" u="none" strike="noStrike" baseline="0" dirty="0">
                <a:solidFill>
                  <a:srgbClr val="000000"/>
                </a:solidFill>
                <a:latin typeface="Open Sans" panose="020B0606030504020204" pitchFamily="34" charset="0"/>
              </a:rPr>
              <a:t> har vært en trygg og </a:t>
            </a:r>
            <a:r>
              <a:rPr lang="nn-NO" sz="1200" b="0" i="0" u="none" strike="noStrike" baseline="0" dirty="0" err="1">
                <a:solidFill>
                  <a:srgbClr val="000000"/>
                </a:solidFill>
                <a:latin typeface="Open Sans" panose="020B0606030504020204" pitchFamily="34" charset="0"/>
              </a:rPr>
              <a:t>ansvarlig</a:t>
            </a:r>
            <a:r>
              <a:rPr lang="nn-NO" sz="1200" b="0" i="0" u="none" strike="noStrike" baseline="0" dirty="0">
                <a:solidFill>
                  <a:srgbClr val="000000"/>
                </a:solidFill>
                <a:latin typeface="Open Sans" panose="020B0606030504020204" pitchFamily="34" charset="0"/>
              </a:rPr>
              <a:t> økonomisk styring og bidra til å få ned prisveksten – samtidig som vi vil at folk skal få betre råd. </a:t>
            </a:r>
            <a:r>
              <a:rPr lang="nb-NO" sz="1800" dirty="0">
                <a:effectLst/>
                <a:latin typeface="Calibri" panose="020F0502020204030204" pitchFamily="34" charset="0"/>
                <a:ea typeface="Times New Roman" panose="02020603050405020304" pitchFamily="18" charset="0"/>
              </a:rPr>
              <a:t>Det var den borgerlige regjeringen som avviklet rentekompensasjonsordningen. Det gjorde de i en tid med lavere renter og høy oljepengebruk.</a:t>
            </a:r>
            <a:endParaRPr lang="nb-NO"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b="0" i="0" u="none" strike="noStrike" baseline="0" dirty="0">
              <a:solidFill>
                <a:srgbClr val="000000"/>
              </a:solidFill>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b="0" i="0" u="none" strike="noStrike" baseline="0" dirty="0">
              <a:solidFill>
                <a:srgbClr val="000000"/>
              </a:solidFill>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baseline="0" noProof="0" dirty="0">
                <a:solidFill>
                  <a:srgbClr val="000000"/>
                </a:solidFill>
                <a:latin typeface="Open Sans" panose="020B0606030504020204" pitchFamily="34" charset="0"/>
              </a:rPr>
              <a:t>Forrige</a:t>
            </a:r>
            <a:r>
              <a:rPr lang="nn-NO" sz="1200" b="0" i="0" u="none" strike="noStrike" baseline="0" dirty="0">
                <a:solidFill>
                  <a:srgbClr val="000000"/>
                </a:solidFill>
                <a:latin typeface="Open Sans" panose="020B0606030504020204" pitchFamily="34" charset="0"/>
              </a:rPr>
              <a:t> uke ble </a:t>
            </a:r>
            <a:r>
              <a:rPr lang="nn-NO" sz="1200" b="0" i="0" u="none" strike="noStrike" baseline="0" dirty="0" err="1">
                <a:solidFill>
                  <a:srgbClr val="000000"/>
                </a:solidFill>
                <a:latin typeface="Open Sans" panose="020B0606030504020204" pitchFamily="34" charset="0"/>
              </a:rPr>
              <a:t>regjeringens</a:t>
            </a:r>
            <a:r>
              <a:rPr lang="nn-NO" sz="1200" b="0" i="0" u="none" strike="noStrike" baseline="0" dirty="0">
                <a:solidFill>
                  <a:srgbClr val="000000"/>
                </a:solidFill>
                <a:latin typeface="Open Sans" panose="020B0606030504020204" pitchFamily="34" charset="0"/>
              </a:rPr>
              <a:t> langtidsplan for forsvarssektoren lansert</a:t>
            </a:r>
            <a:r>
              <a:rPr lang="nb-NO" sz="1200" b="0" i="0" u="none" strike="noStrike" baseline="0" dirty="0">
                <a:solidFill>
                  <a:srgbClr val="000000"/>
                </a:solidFill>
                <a:latin typeface="Open Sans" panose="020B0606030504020204" pitchFamily="34" charset="0"/>
              </a:rPr>
              <a:t>, og har et </a:t>
            </a:r>
            <a:r>
              <a:rPr lang="nb-NO" sz="1200" b="0" dirty="0">
                <a:effectLst/>
                <a:latin typeface="Arial" panose="020B0604020202020204" pitchFamily="34" charset="0"/>
                <a:ea typeface="Times New Roman" panose="02020603050405020304" pitchFamily="18" charset="0"/>
                <a:cs typeface="Times New Roman" panose="02020603050405020304" pitchFamily="18" charset="0"/>
              </a:rPr>
              <a:t>omfang på 600 milliarder kroner over en periode på tolv år. Dette vil helt klart gå utover andre politiske satsinger nasjonalt.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fld id="{CB88248E-4BED-4596-8713-D31023597C11}" type="slidenum">
              <a:rPr lang="nb-NO" smtClean="0"/>
              <a:t>3</a:t>
            </a:fld>
            <a:endParaRPr lang="nb-NO"/>
          </a:p>
        </p:txBody>
      </p:sp>
    </p:spTree>
    <p:extLst>
      <p:ext uri="{BB962C8B-B14F-4D97-AF65-F5344CB8AC3E}">
        <p14:creationId xmlns:p14="http://schemas.microsoft.com/office/powerpoint/2010/main" val="3957810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b="0" i="0" u="none" strike="noStrike" baseline="0" dirty="0">
                <a:solidFill>
                  <a:srgbClr val="000000"/>
                </a:solidFill>
                <a:latin typeface="Open Sans" panose="020B0606030504020204" pitchFamily="34" charset="0"/>
              </a:rPr>
              <a:t>Regjeringen har et overordna mål om å lage en mer praktisk og variert skole. Vi vet at barn lærer ulikt – noen lærer best med hodet, andre lærer best med hender. Likevel er dagens skole innrettet på en måte hvor elevene forventes å sitte stille bak pulten å følge med på undervisningen. Jeg tenker at det ikke er rart at vi ser at motivasjonen til elevene daler, samtidig som skolen har blitt stadig mer </a:t>
            </a:r>
            <a:r>
              <a:rPr lang="nb-NO" sz="1800" b="0" i="0" u="none" strike="noStrike" baseline="0" dirty="0" err="1">
                <a:solidFill>
                  <a:srgbClr val="000000"/>
                </a:solidFill>
                <a:latin typeface="Open Sans" panose="020B0606030504020204" pitchFamily="34" charset="0"/>
              </a:rPr>
              <a:t>akademisert</a:t>
            </a:r>
            <a:r>
              <a:rPr lang="nb-NO" sz="1800" b="0" i="0" u="none" strike="noStrike" baseline="0" dirty="0">
                <a:solidFill>
                  <a:srgbClr val="000000"/>
                </a:solidFill>
                <a:latin typeface="Open Sans" panose="020B0606030504020204" pitchFamily="34" charset="0"/>
              </a:rPr>
              <a:t>. Arbeiderpartiet ønsker en skole hvor du forberedes like godt til </a:t>
            </a:r>
            <a:r>
              <a:rPr lang="nb-NO" sz="1800" kern="0" dirty="0">
                <a:effectLst/>
                <a:latin typeface="Times New Roman" panose="02020603050405020304" pitchFamily="18" charset="0"/>
                <a:ea typeface="Calibri" panose="020F0502020204030204" pitchFamily="34" charset="0"/>
              </a:rPr>
              <a:t>yrkesfag, som til  studiespesialisering. Utviklingen av morgendagens fagarbeidere er også en vesentlig del av norsk grunnskole. </a:t>
            </a:r>
          </a:p>
          <a:p>
            <a:pPr algn="l"/>
            <a:endParaRPr lang="nb-NO" sz="1800" kern="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0" dirty="0">
                <a:effectLst/>
                <a:latin typeface="Times New Roman" panose="02020603050405020304" pitchFamily="18" charset="0"/>
                <a:ea typeface="Calibri" panose="020F0502020204030204" pitchFamily="34" charset="0"/>
              </a:rPr>
              <a:t>I disse dager er regjeringen i sluttspurten på arbeidet med en ungdomsmelding. </a:t>
            </a:r>
            <a:r>
              <a:rPr lang="nb-NO" sz="1800" dirty="0">
                <a:effectLst/>
                <a:latin typeface="DepCentury Old Style"/>
                <a:ea typeface="Calibri" panose="020F0502020204030204" pitchFamily="34" charset="0"/>
                <a:cs typeface="Calibri" panose="020F0502020204030204" pitchFamily="34" charset="0"/>
              </a:rPr>
              <a:t>Målet med meldingen er å utvikle en skole som ivaretar og styrker elevenes motivasjon, mestring, læring og utvikling. For det er mange negative utviklingstrekk i skolen i dag, og da må vi stake ut en ny kurs for å få til endring. </a:t>
            </a:r>
            <a:r>
              <a:rPr lang="nb-NO" sz="1800" b="0" dirty="0">
                <a:effectLst/>
                <a:latin typeface="Times New Roman" panose="02020603050405020304" pitchFamily="18" charset="0"/>
                <a:ea typeface="Calibri" panose="020F0502020204030204" pitchFamily="34" charset="0"/>
              </a:rPr>
              <a:t>Praktisk læring handler både om </a:t>
            </a:r>
            <a:r>
              <a:rPr lang="nb-NO" sz="1800" b="0" i="1" dirty="0">
                <a:effectLst/>
                <a:latin typeface="Times New Roman" panose="02020603050405020304" pitchFamily="18" charset="0"/>
                <a:ea typeface="Calibri" panose="020F0502020204030204" pitchFamily="34" charset="0"/>
              </a:rPr>
              <a:t>utvikling av praktiske ferdigheter</a:t>
            </a:r>
            <a:r>
              <a:rPr lang="nb-NO" sz="1800" b="0" dirty="0">
                <a:effectLst/>
                <a:latin typeface="Times New Roman" panose="02020603050405020304" pitchFamily="18" charset="0"/>
                <a:ea typeface="Calibri" panose="020F0502020204030204" pitchFamily="34" charset="0"/>
              </a:rPr>
              <a:t>, som for eksempel gjennom å bruke ulike verktøy og utstyr i kunst og håndverk eller i naturfag, og om </a:t>
            </a:r>
            <a:r>
              <a:rPr lang="nb-NO" sz="1800" b="0" i="1" dirty="0">
                <a:effectLst/>
                <a:latin typeface="Times New Roman" panose="02020603050405020304" pitchFamily="18" charset="0"/>
                <a:ea typeface="Calibri" panose="020F0502020204030204" pitchFamily="34" charset="0"/>
              </a:rPr>
              <a:t>praktiske arbeidsmåter</a:t>
            </a:r>
            <a:r>
              <a:rPr lang="nb-NO" sz="1800" b="0" dirty="0">
                <a:effectLst/>
                <a:latin typeface="Times New Roman" panose="02020603050405020304" pitchFamily="18" charset="0"/>
                <a:ea typeface="Calibri" panose="020F0502020204030204" pitchFamily="34" charset="0"/>
              </a:rPr>
              <a:t>, som variasjon i opplæringen.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b="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b="0" dirty="0">
                <a:effectLst/>
                <a:latin typeface="Times New Roman" panose="02020603050405020304" pitchFamily="18" charset="0"/>
                <a:ea typeface="Calibri" panose="020F0502020204030204" pitchFamily="34" charset="0"/>
              </a:rPr>
              <a:t>Jeg tror denne meldingen blir veldig viktig, og allerede har fått til noen viktige løft i grunnskolen: 127 millioner kroner til en mer praktisk skole, 115 millioner kroner til fysiske lærebøker og en ny rentekompensasjonsordning med en låneramme på 8 mrd. Kr over 8 år. </a:t>
            </a:r>
          </a:p>
          <a:p>
            <a:pPr algn="l"/>
            <a:endParaRPr lang="nb-NO" sz="1800" b="0" i="0" u="none" strike="noStrike" kern="0" baseline="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b="0" i="0" u="none" strike="noStrike" baseline="0" dirty="0">
              <a:solidFill>
                <a:srgbClr val="000000"/>
              </a:solidFill>
              <a:latin typeface="Open Sans" panose="020B0606030504020204" pitchFamily="34" charset="0"/>
            </a:endParaRPr>
          </a:p>
          <a:p>
            <a:r>
              <a:rPr lang="nb-NO" sz="1800" b="0" i="0" u="none" strike="noStrike" baseline="0" dirty="0">
                <a:solidFill>
                  <a:srgbClr val="000000"/>
                </a:solidFill>
                <a:latin typeface="Open Sans" panose="020B0606030504020204" pitchFamily="34" charset="0"/>
              </a:rPr>
              <a:t>Det er en viktig seier vi må ta med oss i disse trange økonomiske tidene. Oppstart av en ny rentekompensasjonsordning for investeringer i læringsarenaer og større utstyr for mer praktisk og variert opplæring starter opp i år. Investeringsrammen er inntil 1 mrd. kroner hvert år i åtte år med rentekompensasjon over 20 år. Det er bra. Nå utarbeides forskriften for denne ordningen, og selv om ordningen ikke vil gjelde for hele skolebygg – vil det kunne gi et intensiv til kommunene med store etterslep. Da kan de få dekket deler av renteutgiftene knyttet til de utgiftene som gjelder investeringen i læringsarenaer som fremmer praktisk læring. I henhold til </a:t>
            </a:r>
            <a:r>
              <a:rPr lang="nb-NO" sz="1800" b="0" i="0" u="none" strike="noStrike" baseline="0" dirty="0" err="1">
                <a:solidFill>
                  <a:srgbClr val="000000"/>
                </a:solidFill>
                <a:latin typeface="Open Sans" panose="020B0606030504020204" pitchFamily="34" charset="0"/>
              </a:rPr>
              <a:t>byggteknisk</a:t>
            </a:r>
            <a:r>
              <a:rPr lang="nb-NO" sz="1800" b="0" i="0" u="none" strike="noStrike" baseline="0" dirty="0">
                <a:solidFill>
                  <a:srgbClr val="000000"/>
                </a:solidFill>
                <a:latin typeface="Open Sans" panose="020B0606030504020204" pitchFamily="34" charset="0"/>
              </a:rPr>
              <a:t> forskrift skal det være universelt utformet - </a:t>
            </a:r>
            <a:r>
              <a:rPr lang="nb-NO" sz="2800" b="0" i="0" dirty="0">
                <a:solidFill>
                  <a:srgbClr val="202020"/>
                </a:solidFill>
                <a:effectLst/>
                <a:latin typeface="PPMori"/>
              </a:rPr>
              <a:t>Alle i målgruppene som byggverket er beregnet for, skal kunne bruke det på en likestilt måte.</a:t>
            </a:r>
            <a:endParaRPr lang="nb-NO" sz="1800" b="0" i="0" u="none" strike="noStrike" baseline="0" dirty="0">
              <a:solidFill>
                <a:srgbClr val="000000"/>
              </a:solidFill>
              <a:latin typeface="Open Sans" panose="020B0606030504020204" pitchFamily="34" charset="0"/>
            </a:endParaRPr>
          </a:p>
          <a:p>
            <a:endParaRPr lang="nb-NO" sz="1800" b="0" i="0" u="none" strike="noStrike" baseline="0" dirty="0">
              <a:solidFill>
                <a:srgbClr val="000000"/>
              </a:solidFill>
              <a:latin typeface="Open Sans" panose="020B0606030504020204" pitchFamily="34" charset="0"/>
            </a:endParaRPr>
          </a:p>
          <a:p>
            <a:endParaRPr lang="nb-NO" dirty="0"/>
          </a:p>
        </p:txBody>
      </p:sp>
      <p:sp>
        <p:nvSpPr>
          <p:cNvPr id="4" name="Plassholder for lysbildenummer 3"/>
          <p:cNvSpPr>
            <a:spLocks noGrp="1"/>
          </p:cNvSpPr>
          <p:nvPr>
            <p:ph type="sldNum" sz="quarter" idx="5"/>
          </p:nvPr>
        </p:nvSpPr>
        <p:spPr/>
        <p:txBody>
          <a:bodyPr/>
          <a:lstStyle/>
          <a:p>
            <a:fld id="{CB88248E-4BED-4596-8713-D31023597C11}" type="slidenum">
              <a:rPr lang="nb-NO" smtClean="0"/>
              <a:t>4</a:t>
            </a:fld>
            <a:endParaRPr lang="nb-NO"/>
          </a:p>
        </p:txBody>
      </p:sp>
    </p:spTree>
    <p:extLst>
      <p:ext uri="{BB962C8B-B14F-4D97-AF65-F5344CB8AC3E}">
        <p14:creationId xmlns:p14="http://schemas.microsoft.com/office/powerpoint/2010/main" val="3503543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b="1" dirty="0" err="1">
                <a:solidFill>
                  <a:schemeClr val="bg1"/>
                </a:solidFill>
              </a:rPr>
              <a:t>Målet</a:t>
            </a:r>
            <a:r>
              <a:rPr lang="en-US" sz="1200" b="1" dirty="0">
                <a:solidFill>
                  <a:schemeClr val="bg1"/>
                </a:solidFill>
              </a:rPr>
              <a:t> er </a:t>
            </a:r>
            <a:r>
              <a:rPr lang="en-US" sz="1200" b="1" dirty="0" err="1">
                <a:solidFill>
                  <a:schemeClr val="bg1"/>
                </a:solidFill>
              </a:rPr>
              <a:t>klart</a:t>
            </a:r>
            <a:r>
              <a:rPr lang="en-US" sz="1200" b="1" dirty="0">
                <a:solidFill>
                  <a:schemeClr val="bg1"/>
                </a:solidFill>
              </a:rPr>
              <a:t>: </a:t>
            </a:r>
            <a:br>
              <a:rPr lang="en-US" sz="1200" dirty="0">
                <a:solidFill>
                  <a:schemeClr val="bg1"/>
                </a:solidFill>
              </a:rPr>
            </a:br>
            <a:r>
              <a:rPr lang="en-US" sz="1200" dirty="0">
                <a:solidFill>
                  <a:schemeClr val="bg1"/>
                </a:solidFill>
              </a:rPr>
              <a:t>vi </a:t>
            </a:r>
            <a:r>
              <a:rPr lang="en-US" sz="1200" dirty="0" err="1">
                <a:solidFill>
                  <a:schemeClr val="bg1"/>
                </a:solidFill>
              </a:rPr>
              <a:t>trenger</a:t>
            </a:r>
            <a:r>
              <a:rPr lang="en-US" sz="1200" dirty="0">
                <a:solidFill>
                  <a:schemeClr val="bg1"/>
                </a:solidFill>
              </a:rPr>
              <a:t> </a:t>
            </a:r>
            <a:r>
              <a:rPr lang="en-US" sz="1200" dirty="0" err="1">
                <a:solidFill>
                  <a:schemeClr val="bg1"/>
                </a:solidFill>
              </a:rPr>
              <a:t>tilgjengelige</a:t>
            </a:r>
            <a:r>
              <a:rPr lang="en-US" sz="1200" dirty="0">
                <a:solidFill>
                  <a:schemeClr val="bg1"/>
                </a:solidFill>
              </a:rPr>
              <a:t> og </a:t>
            </a:r>
            <a:r>
              <a:rPr lang="en-US" sz="1200" dirty="0" err="1">
                <a:solidFill>
                  <a:schemeClr val="bg1"/>
                </a:solidFill>
              </a:rPr>
              <a:t>inkluderende</a:t>
            </a:r>
            <a:r>
              <a:rPr lang="en-US" sz="1200" dirty="0">
                <a:solidFill>
                  <a:schemeClr val="bg1"/>
                </a:solidFill>
              </a:rPr>
              <a:t> </a:t>
            </a:r>
            <a:r>
              <a:rPr lang="en-US" sz="1200" dirty="0" err="1">
                <a:solidFill>
                  <a:schemeClr val="bg1"/>
                </a:solidFill>
              </a:rPr>
              <a:t>skolebygg</a:t>
            </a:r>
            <a:r>
              <a:rPr lang="en-US" sz="1200" dirty="0">
                <a:solidFill>
                  <a:schemeClr val="bg1"/>
                </a:solidFill>
              </a:rPr>
              <a:t> for alle – </a:t>
            </a:r>
            <a:r>
              <a:rPr lang="en-US" sz="1200" dirty="0" err="1">
                <a:solidFill>
                  <a:schemeClr val="bg1"/>
                </a:solidFill>
              </a:rPr>
              <a:t>Jeg</a:t>
            </a:r>
            <a:r>
              <a:rPr lang="en-US" sz="1200" dirty="0">
                <a:solidFill>
                  <a:schemeClr val="bg1"/>
                </a:solidFill>
              </a:rPr>
              <a:t> </a:t>
            </a:r>
            <a:r>
              <a:rPr lang="en-US" sz="1200" dirty="0" err="1">
                <a:solidFill>
                  <a:schemeClr val="bg1"/>
                </a:solidFill>
              </a:rPr>
              <a:t>håper</a:t>
            </a:r>
            <a:r>
              <a:rPr lang="en-US" sz="1200" dirty="0">
                <a:solidFill>
                  <a:schemeClr val="bg1"/>
                </a:solidFill>
              </a:rPr>
              <a:t> vi </a:t>
            </a:r>
            <a:r>
              <a:rPr lang="en-US" sz="1200" dirty="0" err="1">
                <a:solidFill>
                  <a:schemeClr val="bg1"/>
                </a:solidFill>
              </a:rPr>
              <a:t>kan</a:t>
            </a:r>
            <a:r>
              <a:rPr lang="en-US" sz="1200" dirty="0">
                <a:solidFill>
                  <a:schemeClr val="bg1"/>
                </a:solidFill>
              </a:rPr>
              <a:t> </a:t>
            </a:r>
            <a:r>
              <a:rPr lang="en-US" sz="1200" dirty="0" err="1">
                <a:solidFill>
                  <a:schemeClr val="bg1"/>
                </a:solidFill>
              </a:rPr>
              <a:t>jobbe</a:t>
            </a:r>
            <a:r>
              <a:rPr lang="en-US" sz="1200" dirty="0">
                <a:solidFill>
                  <a:schemeClr val="bg1"/>
                </a:solidFill>
              </a:rPr>
              <a:t> </a:t>
            </a:r>
            <a:r>
              <a:rPr lang="en-US" sz="1200" dirty="0" err="1">
                <a:solidFill>
                  <a:schemeClr val="bg1"/>
                </a:solidFill>
              </a:rPr>
              <a:t>sammen</a:t>
            </a:r>
            <a:r>
              <a:rPr lang="en-US" sz="1200" dirty="0">
                <a:solidFill>
                  <a:schemeClr val="bg1"/>
                </a:solidFill>
              </a:rPr>
              <a:t> for å </a:t>
            </a:r>
            <a:r>
              <a:rPr lang="en-US" sz="1200" dirty="0" err="1">
                <a:solidFill>
                  <a:schemeClr val="bg1"/>
                </a:solidFill>
              </a:rPr>
              <a:t>nå</a:t>
            </a:r>
            <a:r>
              <a:rPr lang="en-US" sz="1200" dirty="0">
                <a:solidFill>
                  <a:schemeClr val="bg1"/>
                </a:solidFill>
              </a:rPr>
              <a:t> </a:t>
            </a:r>
            <a:r>
              <a:rPr lang="en-US" sz="1200" dirty="0" err="1">
                <a:solidFill>
                  <a:schemeClr val="bg1"/>
                </a:solidFill>
              </a:rPr>
              <a:t>dette</a:t>
            </a:r>
            <a:r>
              <a:rPr lang="en-US" sz="1200" dirty="0">
                <a:solidFill>
                  <a:schemeClr val="bg1"/>
                </a:solidFill>
              </a:rPr>
              <a:t> </a:t>
            </a:r>
            <a:r>
              <a:rPr lang="en-US" sz="1200" dirty="0" err="1">
                <a:solidFill>
                  <a:schemeClr val="bg1"/>
                </a:solidFill>
              </a:rPr>
              <a:t>målet</a:t>
            </a:r>
            <a:r>
              <a:rPr lang="en-US" sz="1200">
                <a:solidFill>
                  <a:schemeClr val="bg1"/>
                </a:solidFill>
              </a:rPr>
              <a:t>. </a:t>
            </a:r>
            <a:endParaRPr lang="nb-NO" dirty="0"/>
          </a:p>
        </p:txBody>
      </p:sp>
      <p:sp>
        <p:nvSpPr>
          <p:cNvPr id="4" name="Plassholder for lysbildenummer 3"/>
          <p:cNvSpPr>
            <a:spLocks noGrp="1"/>
          </p:cNvSpPr>
          <p:nvPr>
            <p:ph type="sldNum" sz="quarter" idx="5"/>
          </p:nvPr>
        </p:nvSpPr>
        <p:spPr/>
        <p:txBody>
          <a:bodyPr/>
          <a:lstStyle/>
          <a:p>
            <a:fld id="{CB88248E-4BED-4596-8713-D31023597C11}" type="slidenum">
              <a:rPr lang="nb-NO" smtClean="0"/>
              <a:t>5</a:t>
            </a:fld>
            <a:endParaRPr lang="nb-NO"/>
          </a:p>
        </p:txBody>
      </p:sp>
    </p:spTree>
    <p:extLst>
      <p:ext uri="{BB962C8B-B14F-4D97-AF65-F5344CB8AC3E}">
        <p14:creationId xmlns:p14="http://schemas.microsoft.com/office/powerpoint/2010/main" val="231824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30EBCA-A674-E00A-2EFB-8673244AF5F0}"/>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6ACFF948-FB4A-0738-67C3-E11175A594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E37EAAC6-65A2-83A7-70DB-B2513F7FEA38}"/>
              </a:ext>
            </a:extLst>
          </p:cNvPr>
          <p:cNvSpPr>
            <a:spLocks noGrp="1"/>
          </p:cNvSpPr>
          <p:nvPr>
            <p:ph type="dt" sz="half" idx="10"/>
          </p:nvPr>
        </p:nvSpPr>
        <p:spPr/>
        <p:txBody>
          <a:bodyPr/>
          <a:lstStyle/>
          <a:p>
            <a:fld id="{36FED4C7-2FC4-4C8B-A084-B77B741359D4}" type="datetimeFigureOut">
              <a:rPr lang="nb-NO" smtClean="0"/>
              <a:t>11.04.2024</a:t>
            </a:fld>
            <a:endParaRPr lang="nb-NO"/>
          </a:p>
        </p:txBody>
      </p:sp>
      <p:sp>
        <p:nvSpPr>
          <p:cNvPr id="5" name="Plassholder for bunntekst 4">
            <a:extLst>
              <a:ext uri="{FF2B5EF4-FFF2-40B4-BE49-F238E27FC236}">
                <a16:creationId xmlns:a16="http://schemas.microsoft.com/office/drawing/2014/main" id="{988AB344-93DB-0B1D-78E9-A87DDCB14AE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50018F9-9B13-CA77-6C1C-DC09CB585CE0}"/>
              </a:ext>
            </a:extLst>
          </p:cNvPr>
          <p:cNvSpPr>
            <a:spLocks noGrp="1"/>
          </p:cNvSpPr>
          <p:nvPr>
            <p:ph type="sldNum" sz="quarter" idx="12"/>
          </p:nvPr>
        </p:nvSpPr>
        <p:spPr/>
        <p:txBody>
          <a:bodyPr/>
          <a:lstStyle/>
          <a:p>
            <a:fld id="{EF64B8E1-06FC-4996-8B3B-04845D034CAA}" type="slidenum">
              <a:rPr lang="nb-NO" smtClean="0"/>
              <a:t>‹#›</a:t>
            </a:fld>
            <a:endParaRPr lang="nb-NO"/>
          </a:p>
        </p:txBody>
      </p:sp>
    </p:spTree>
    <p:extLst>
      <p:ext uri="{BB962C8B-B14F-4D97-AF65-F5344CB8AC3E}">
        <p14:creationId xmlns:p14="http://schemas.microsoft.com/office/powerpoint/2010/main" val="2893482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9D2B83-7093-962A-B1BD-F0DE9CDB2C86}"/>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3EAB21C7-B221-E3D8-7544-81F67B78E15F}"/>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5BC0FEA-365D-D6C9-1015-B2C2538DEB5E}"/>
              </a:ext>
            </a:extLst>
          </p:cNvPr>
          <p:cNvSpPr>
            <a:spLocks noGrp="1"/>
          </p:cNvSpPr>
          <p:nvPr>
            <p:ph type="dt" sz="half" idx="10"/>
          </p:nvPr>
        </p:nvSpPr>
        <p:spPr/>
        <p:txBody>
          <a:bodyPr/>
          <a:lstStyle/>
          <a:p>
            <a:fld id="{36FED4C7-2FC4-4C8B-A084-B77B741359D4}" type="datetimeFigureOut">
              <a:rPr lang="nb-NO" smtClean="0"/>
              <a:t>11.04.2024</a:t>
            </a:fld>
            <a:endParaRPr lang="nb-NO"/>
          </a:p>
        </p:txBody>
      </p:sp>
      <p:sp>
        <p:nvSpPr>
          <p:cNvPr id="5" name="Plassholder for bunntekst 4">
            <a:extLst>
              <a:ext uri="{FF2B5EF4-FFF2-40B4-BE49-F238E27FC236}">
                <a16:creationId xmlns:a16="http://schemas.microsoft.com/office/drawing/2014/main" id="{6F8A1F66-FA40-6B3B-8AEA-7C083099B0D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69979A3-40C7-E0B2-025C-6FC1B8781828}"/>
              </a:ext>
            </a:extLst>
          </p:cNvPr>
          <p:cNvSpPr>
            <a:spLocks noGrp="1"/>
          </p:cNvSpPr>
          <p:nvPr>
            <p:ph type="sldNum" sz="quarter" idx="12"/>
          </p:nvPr>
        </p:nvSpPr>
        <p:spPr/>
        <p:txBody>
          <a:bodyPr/>
          <a:lstStyle/>
          <a:p>
            <a:fld id="{EF64B8E1-06FC-4996-8B3B-04845D034CAA}" type="slidenum">
              <a:rPr lang="nb-NO" smtClean="0"/>
              <a:t>‹#›</a:t>
            </a:fld>
            <a:endParaRPr lang="nb-NO"/>
          </a:p>
        </p:txBody>
      </p:sp>
    </p:spTree>
    <p:extLst>
      <p:ext uri="{BB962C8B-B14F-4D97-AF65-F5344CB8AC3E}">
        <p14:creationId xmlns:p14="http://schemas.microsoft.com/office/powerpoint/2010/main" val="9397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40A6141-92D5-4DB6-A618-77BFB89B1F69}"/>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721F081F-D031-B0CB-BC9B-34C03C431C0E}"/>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931E1C2-E72F-3398-8404-7D305E84D46B}"/>
              </a:ext>
            </a:extLst>
          </p:cNvPr>
          <p:cNvSpPr>
            <a:spLocks noGrp="1"/>
          </p:cNvSpPr>
          <p:nvPr>
            <p:ph type="dt" sz="half" idx="10"/>
          </p:nvPr>
        </p:nvSpPr>
        <p:spPr/>
        <p:txBody>
          <a:bodyPr/>
          <a:lstStyle/>
          <a:p>
            <a:fld id="{36FED4C7-2FC4-4C8B-A084-B77B741359D4}" type="datetimeFigureOut">
              <a:rPr lang="nb-NO" smtClean="0"/>
              <a:t>11.04.2024</a:t>
            </a:fld>
            <a:endParaRPr lang="nb-NO"/>
          </a:p>
        </p:txBody>
      </p:sp>
      <p:sp>
        <p:nvSpPr>
          <p:cNvPr id="5" name="Plassholder for bunntekst 4">
            <a:extLst>
              <a:ext uri="{FF2B5EF4-FFF2-40B4-BE49-F238E27FC236}">
                <a16:creationId xmlns:a16="http://schemas.microsoft.com/office/drawing/2014/main" id="{74633581-69B4-53C9-82A4-6ABBD119E17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EE53E14-57AA-A64D-E427-EB19C279597D}"/>
              </a:ext>
            </a:extLst>
          </p:cNvPr>
          <p:cNvSpPr>
            <a:spLocks noGrp="1"/>
          </p:cNvSpPr>
          <p:nvPr>
            <p:ph type="sldNum" sz="quarter" idx="12"/>
          </p:nvPr>
        </p:nvSpPr>
        <p:spPr/>
        <p:txBody>
          <a:bodyPr/>
          <a:lstStyle/>
          <a:p>
            <a:fld id="{EF64B8E1-06FC-4996-8B3B-04845D034CAA}" type="slidenum">
              <a:rPr lang="nb-NO" smtClean="0"/>
              <a:t>‹#›</a:t>
            </a:fld>
            <a:endParaRPr lang="nb-NO"/>
          </a:p>
        </p:txBody>
      </p:sp>
    </p:spTree>
    <p:extLst>
      <p:ext uri="{BB962C8B-B14F-4D97-AF65-F5344CB8AC3E}">
        <p14:creationId xmlns:p14="http://schemas.microsoft.com/office/powerpoint/2010/main" val="3194042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2DF051-0ECC-50DB-CA5E-D34C42D874E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5FF636F-4225-10A3-D428-527B9DDA2CE2}"/>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D1A7FE8-3CC7-A5AA-D18D-9E86C5B86A83}"/>
              </a:ext>
            </a:extLst>
          </p:cNvPr>
          <p:cNvSpPr>
            <a:spLocks noGrp="1"/>
          </p:cNvSpPr>
          <p:nvPr>
            <p:ph type="dt" sz="half" idx="10"/>
          </p:nvPr>
        </p:nvSpPr>
        <p:spPr/>
        <p:txBody>
          <a:bodyPr/>
          <a:lstStyle/>
          <a:p>
            <a:fld id="{36FED4C7-2FC4-4C8B-A084-B77B741359D4}" type="datetimeFigureOut">
              <a:rPr lang="nb-NO" smtClean="0"/>
              <a:t>11.04.2024</a:t>
            </a:fld>
            <a:endParaRPr lang="nb-NO"/>
          </a:p>
        </p:txBody>
      </p:sp>
      <p:sp>
        <p:nvSpPr>
          <p:cNvPr id="5" name="Plassholder for bunntekst 4">
            <a:extLst>
              <a:ext uri="{FF2B5EF4-FFF2-40B4-BE49-F238E27FC236}">
                <a16:creationId xmlns:a16="http://schemas.microsoft.com/office/drawing/2014/main" id="{B6ECE0C3-02A2-88D6-B2C9-891151AD101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81BD757-4A3B-72A2-4A31-41229A1BEE89}"/>
              </a:ext>
            </a:extLst>
          </p:cNvPr>
          <p:cNvSpPr>
            <a:spLocks noGrp="1"/>
          </p:cNvSpPr>
          <p:nvPr>
            <p:ph type="sldNum" sz="quarter" idx="12"/>
          </p:nvPr>
        </p:nvSpPr>
        <p:spPr/>
        <p:txBody>
          <a:bodyPr/>
          <a:lstStyle/>
          <a:p>
            <a:fld id="{EF64B8E1-06FC-4996-8B3B-04845D034CAA}" type="slidenum">
              <a:rPr lang="nb-NO" smtClean="0"/>
              <a:t>‹#›</a:t>
            </a:fld>
            <a:endParaRPr lang="nb-NO"/>
          </a:p>
        </p:txBody>
      </p:sp>
    </p:spTree>
    <p:extLst>
      <p:ext uri="{BB962C8B-B14F-4D97-AF65-F5344CB8AC3E}">
        <p14:creationId xmlns:p14="http://schemas.microsoft.com/office/powerpoint/2010/main" val="263729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443862-A930-29CC-3835-E75D87B4B167}"/>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B2309C1E-167B-5A09-721E-E4F9135EA2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F5553F0-A166-5557-2F2A-F65180575475}"/>
              </a:ext>
            </a:extLst>
          </p:cNvPr>
          <p:cNvSpPr>
            <a:spLocks noGrp="1"/>
          </p:cNvSpPr>
          <p:nvPr>
            <p:ph type="dt" sz="half" idx="10"/>
          </p:nvPr>
        </p:nvSpPr>
        <p:spPr/>
        <p:txBody>
          <a:bodyPr/>
          <a:lstStyle/>
          <a:p>
            <a:fld id="{36FED4C7-2FC4-4C8B-A084-B77B741359D4}" type="datetimeFigureOut">
              <a:rPr lang="nb-NO" smtClean="0"/>
              <a:t>11.04.2024</a:t>
            </a:fld>
            <a:endParaRPr lang="nb-NO"/>
          </a:p>
        </p:txBody>
      </p:sp>
      <p:sp>
        <p:nvSpPr>
          <p:cNvPr id="5" name="Plassholder for bunntekst 4">
            <a:extLst>
              <a:ext uri="{FF2B5EF4-FFF2-40B4-BE49-F238E27FC236}">
                <a16:creationId xmlns:a16="http://schemas.microsoft.com/office/drawing/2014/main" id="{AC5B8310-DFC9-DC22-7C83-E816559907D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E463E07-CE9B-6A1D-98B5-75DB6F5EB89B}"/>
              </a:ext>
            </a:extLst>
          </p:cNvPr>
          <p:cNvSpPr>
            <a:spLocks noGrp="1"/>
          </p:cNvSpPr>
          <p:nvPr>
            <p:ph type="sldNum" sz="quarter" idx="12"/>
          </p:nvPr>
        </p:nvSpPr>
        <p:spPr/>
        <p:txBody>
          <a:bodyPr/>
          <a:lstStyle/>
          <a:p>
            <a:fld id="{EF64B8E1-06FC-4996-8B3B-04845D034CAA}" type="slidenum">
              <a:rPr lang="nb-NO" smtClean="0"/>
              <a:t>‹#›</a:t>
            </a:fld>
            <a:endParaRPr lang="nb-NO"/>
          </a:p>
        </p:txBody>
      </p:sp>
    </p:spTree>
    <p:extLst>
      <p:ext uri="{BB962C8B-B14F-4D97-AF65-F5344CB8AC3E}">
        <p14:creationId xmlns:p14="http://schemas.microsoft.com/office/powerpoint/2010/main" val="1217724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1E659F-B506-DD8A-6F4D-E37AEAF66B1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B382132-355F-60C0-8CFE-6620DAD243B0}"/>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4A60A97-5702-FF34-F854-A6C3058CB3A9}"/>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D8FF600A-D596-3D37-F778-B0A091E495DE}"/>
              </a:ext>
            </a:extLst>
          </p:cNvPr>
          <p:cNvSpPr>
            <a:spLocks noGrp="1"/>
          </p:cNvSpPr>
          <p:nvPr>
            <p:ph type="dt" sz="half" idx="10"/>
          </p:nvPr>
        </p:nvSpPr>
        <p:spPr/>
        <p:txBody>
          <a:bodyPr/>
          <a:lstStyle/>
          <a:p>
            <a:fld id="{36FED4C7-2FC4-4C8B-A084-B77B741359D4}" type="datetimeFigureOut">
              <a:rPr lang="nb-NO" smtClean="0"/>
              <a:t>11.04.2024</a:t>
            </a:fld>
            <a:endParaRPr lang="nb-NO"/>
          </a:p>
        </p:txBody>
      </p:sp>
      <p:sp>
        <p:nvSpPr>
          <p:cNvPr id="6" name="Plassholder for bunntekst 5">
            <a:extLst>
              <a:ext uri="{FF2B5EF4-FFF2-40B4-BE49-F238E27FC236}">
                <a16:creationId xmlns:a16="http://schemas.microsoft.com/office/drawing/2014/main" id="{90972E8E-A717-08B9-9806-9C38919DA1E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DF8C5FC-8C7B-385F-4366-FEBE248AF02C}"/>
              </a:ext>
            </a:extLst>
          </p:cNvPr>
          <p:cNvSpPr>
            <a:spLocks noGrp="1"/>
          </p:cNvSpPr>
          <p:nvPr>
            <p:ph type="sldNum" sz="quarter" idx="12"/>
          </p:nvPr>
        </p:nvSpPr>
        <p:spPr/>
        <p:txBody>
          <a:bodyPr/>
          <a:lstStyle/>
          <a:p>
            <a:fld id="{EF64B8E1-06FC-4996-8B3B-04845D034CAA}" type="slidenum">
              <a:rPr lang="nb-NO" smtClean="0"/>
              <a:t>‹#›</a:t>
            </a:fld>
            <a:endParaRPr lang="nb-NO"/>
          </a:p>
        </p:txBody>
      </p:sp>
    </p:spTree>
    <p:extLst>
      <p:ext uri="{BB962C8B-B14F-4D97-AF65-F5344CB8AC3E}">
        <p14:creationId xmlns:p14="http://schemas.microsoft.com/office/powerpoint/2010/main" val="291727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1708B0-2712-8F5D-51A4-6347EF259A2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1E91BCF9-4E10-A2AC-A694-5B0ABBFC10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D0677269-3359-A324-B314-897FCA8E1279}"/>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F624BCCB-1FE3-0797-8FD4-AD157B42EC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58A5062A-3549-484E-2C50-A8D83E3F3A81}"/>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E2D423C9-075D-0236-B73F-D04BB515EAA5}"/>
              </a:ext>
            </a:extLst>
          </p:cNvPr>
          <p:cNvSpPr>
            <a:spLocks noGrp="1"/>
          </p:cNvSpPr>
          <p:nvPr>
            <p:ph type="dt" sz="half" idx="10"/>
          </p:nvPr>
        </p:nvSpPr>
        <p:spPr/>
        <p:txBody>
          <a:bodyPr/>
          <a:lstStyle/>
          <a:p>
            <a:fld id="{36FED4C7-2FC4-4C8B-A084-B77B741359D4}" type="datetimeFigureOut">
              <a:rPr lang="nb-NO" smtClean="0"/>
              <a:t>11.04.2024</a:t>
            </a:fld>
            <a:endParaRPr lang="nb-NO"/>
          </a:p>
        </p:txBody>
      </p:sp>
      <p:sp>
        <p:nvSpPr>
          <p:cNvPr id="8" name="Plassholder for bunntekst 7">
            <a:extLst>
              <a:ext uri="{FF2B5EF4-FFF2-40B4-BE49-F238E27FC236}">
                <a16:creationId xmlns:a16="http://schemas.microsoft.com/office/drawing/2014/main" id="{5C2862E8-4B4B-ED39-7F71-E1603483580D}"/>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461D6B86-C03A-ECB7-5D7B-91CD4BD79F65}"/>
              </a:ext>
            </a:extLst>
          </p:cNvPr>
          <p:cNvSpPr>
            <a:spLocks noGrp="1"/>
          </p:cNvSpPr>
          <p:nvPr>
            <p:ph type="sldNum" sz="quarter" idx="12"/>
          </p:nvPr>
        </p:nvSpPr>
        <p:spPr/>
        <p:txBody>
          <a:bodyPr/>
          <a:lstStyle/>
          <a:p>
            <a:fld id="{EF64B8E1-06FC-4996-8B3B-04845D034CAA}" type="slidenum">
              <a:rPr lang="nb-NO" smtClean="0"/>
              <a:t>‹#›</a:t>
            </a:fld>
            <a:endParaRPr lang="nb-NO"/>
          </a:p>
        </p:txBody>
      </p:sp>
    </p:spTree>
    <p:extLst>
      <p:ext uri="{BB962C8B-B14F-4D97-AF65-F5344CB8AC3E}">
        <p14:creationId xmlns:p14="http://schemas.microsoft.com/office/powerpoint/2010/main" val="363119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1EF232-FFDA-3277-8E7B-D17BC9D71FE5}"/>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234A859B-0EC6-DAC0-F652-05F9726E29DF}"/>
              </a:ext>
            </a:extLst>
          </p:cNvPr>
          <p:cNvSpPr>
            <a:spLocks noGrp="1"/>
          </p:cNvSpPr>
          <p:nvPr>
            <p:ph type="dt" sz="half" idx="10"/>
          </p:nvPr>
        </p:nvSpPr>
        <p:spPr/>
        <p:txBody>
          <a:bodyPr/>
          <a:lstStyle/>
          <a:p>
            <a:fld id="{36FED4C7-2FC4-4C8B-A084-B77B741359D4}" type="datetimeFigureOut">
              <a:rPr lang="nb-NO" smtClean="0"/>
              <a:t>11.04.2024</a:t>
            </a:fld>
            <a:endParaRPr lang="nb-NO"/>
          </a:p>
        </p:txBody>
      </p:sp>
      <p:sp>
        <p:nvSpPr>
          <p:cNvPr id="4" name="Plassholder for bunntekst 3">
            <a:extLst>
              <a:ext uri="{FF2B5EF4-FFF2-40B4-BE49-F238E27FC236}">
                <a16:creationId xmlns:a16="http://schemas.microsoft.com/office/drawing/2014/main" id="{E22A50A2-A5EC-96CE-C77D-AB3331F6C55D}"/>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46E0AFEF-24B3-6ECF-2E7F-6F0D5B03D905}"/>
              </a:ext>
            </a:extLst>
          </p:cNvPr>
          <p:cNvSpPr>
            <a:spLocks noGrp="1"/>
          </p:cNvSpPr>
          <p:nvPr>
            <p:ph type="sldNum" sz="quarter" idx="12"/>
          </p:nvPr>
        </p:nvSpPr>
        <p:spPr/>
        <p:txBody>
          <a:bodyPr/>
          <a:lstStyle/>
          <a:p>
            <a:fld id="{EF64B8E1-06FC-4996-8B3B-04845D034CAA}" type="slidenum">
              <a:rPr lang="nb-NO" smtClean="0"/>
              <a:t>‹#›</a:t>
            </a:fld>
            <a:endParaRPr lang="nb-NO"/>
          </a:p>
        </p:txBody>
      </p:sp>
    </p:spTree>
    <p:extLst>
      <p:ext uri="{BB962C8B-B14F-4D97-AF65-F5344CB8AC3E}">
        <p14:creationId xmlns:p14="http://schemas.microsoft.com/office/powerpoint/2010/main" val="1830431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D0EC3AB-E69A-D28E-3D6B-D391A43305C0}"/>
              </a:ext>
            </a:extLst>
          </p:cNvPr>
          <p:cNvSpPr>
            <a:spLocks noGrp="1"/>
          </p:cNvSpPr>
          <p:nvPr>
            <p:ph type="dt" sz="half" idx="10"/>
          </p:nvPr>
        </p:nvSpPr>
        <p:spPr/>
        <p:txBody>
          <a:bodyPr/>
          <a:lstStyle/>
          <a:p>
            <a:fld id="{36FED4C7-2FC4-4C8B-A084-B77B741359D4}" type="datetimeFigureOut">
              <a:rPr lang="nb-NO" smtClean="0"/>
              <a:t>11.04.2024</a:t>
            </a:fld>
            <a:endParaRPr lang="nb-NO"/>
          </a:p>
        </p:txBody>
      </p:sp>
      <p:sp>
        <p:nvSpPr>
          <p:cNvPr id="3" name="Plassholder for bunntekst 2">
            <a:extLst>
              <a:ext uri="{FF2B5EF4-FFF2-40B4-BE49-F238E27FC236}">
                <a16:creationId xmlns:a16="http://schemas.microsoft.com/office/drawing/2014/main" id="{DB5EEF9C-C439-D664-EBCA-80C3469B47BD}"/>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747B09BD-39A3-9FB9-5D72-C770DC4D4AB4}"/>
              </a:ext>
            </a:extLst>
          </p:cNvPr>
          <p:cNvSpPr>
            <a:spLocks noGrp="1"/>
          </p:cNvSpPr>
          <p:nvPr>
            <p:ph type="sldNum" sz="quarter" idx="12"/>
          </p:nvPr>
        </p:nvSpPr>
        <p:spPr/>
        <p:txBody>
          <a:bodyPr/>
          <a:lstStyle/>
          <a:p>
            <a:fld id="{EF64B8E1-06FC-4996-8B3B-04845D034CAA}" type="slidenum">
              <a:rPr lang="nb-NO" smtClean="0"/>
              <a:t>‹#›</a:t>
            </a:fld>
            <a:endParaRPr lang="nb-NO"/>
          </a:p>
        </p:txBody>
      </p:sp>
    </p:spTree>
    <p:extLst>
      <p:ext uri="{BB962C8B-B14F-4D97-AF65-F5344CB8AC3E}">
        <p14:creationId xmlns:p14="http://schemas.microsoft.com/office/powerpoint/2010/main" val="1437312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88F940-963D-EB72-DE75-6BE7E6583D8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1C260F96-4FD4-2B9A-8478-74E78E6EAD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AF94F20-C242-873C-02FD-11EE295BAC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ECC134F-0BB7-9039-9ACC-E8610CD7861E}"/>
              </a:ext>
            </a:extLst>
          </p:cNvPr>
          <p:cNvSpPr>
            <a:spLocks noGrp="1"/>
          </p:cNvSpPr>
          <p:nvPr>
            <p:ph type="dt" sz="half" idx="10"/>
          </p:nvPr>
        </p:nvSpPr>
        <p:spPr/>
        <p:txBody>
          <a:bodyPr/>
          <a:lstStyle/>
          <a:p>
            <a:fld id="{36FED4C7-2FC4-4C8B-A084-B77B741359D4}" type="datetimeFigureOut">
              <a:rPr lang="nb-NO" smtClean="0"/>
              <a:t>11.04.2024</a:t>
            </a:fld>
            <a:endParaRPr lang="nb-NO"/>
          </a:p>
        </p:txBody>
      </p:sp>
      <p:sp>
        <p:nvSpPr>
          <p:cNvPr id="6" name="Plassholder for bunntekst 5">
            <a:extLst>
              <a:ext uri="{FF2B5EF4-FFF2-40B4-BE49-F238E27FC236}">
                <a16:creationId xmlns:a16="http://schemas.microsoft.com/office/drawing/2014/main" id="{A3BC824B-CECB-AE04-B96C-2AC10104725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41B9660-9278-8E05-DA96-6748B7078A39}"/>
              </a:ext>
            </a:extLst>
          </p:cNvPr>
          <p:cNvSpPr>
            <a:spLocks noGrp="1"/>
          </p:cNvSpPr>
          <p:nvPr>
            <p:ph type="sldNum" sz="quarter" idx="12"/>
          </p:nvPr>
        </p:nvSpPr>
        <p:spPr/>
        <p:txBody>
          <a:bodyPr/>
          <a:lstStyle/>
          <a:p>
            <a:fld id="{EF64B8E1-06FC-4996-8B3B-04845D034CAA}" type="slidenum">
              <a:rPr lang="nb-NO" smtClean="0"/>
              <a:t>‹#›</a:t>
            </a:fld>
            <a:endParaRPr lang="nb-NO"/>
          </a:p>
        </p:txBody>
      </p:sp>
    </p:spTree>
    <p:extLst>
      <p:ext uri="{BB962C8B-B14F-4D97-AF65-F5344CB8AC3E}">
        <p14:creationId xmlns:p14="http://schemas.microsoft.com/office/powerpoint/2010/main" val="38994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E0C0E6-70FE-B033-8921-59221E122A7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62699D63-405B-A3D8-1C59-F5EB3006B2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D17ADE3D-00B6-B5CA-CA27-DE99DBA41F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32E58C1-FB58-8042-2452-540F5CB94809}"/>
              </a:ext>
            </a:extLst>
          </p:cNvPr>
          <p:cNvSpPr>
            <a:spLocks noGrp="1"/>
          </p:cNvSpPr>
          <p:nvPr>
            <p:ph type="dt" sz="half" idx="10"/>
          </p:nvPr>
        </p:nvSpPr>
        <p:spPr/>
        <p:txBody>
          <a:bodyPr/>
          <a:lstStyle/>
          <a:p>
            <a:fld id="{36FED4C7-2FC4-4C8B-A084-B77B741359D4}" type="datetimeFigureOut">
              <a:rPr lang="nb-NO" smtClean="0"/>
              <a:t>11.04.2024</a:t>
            </a:fld>
            <a:endParaRPr lang="nb-NO"/>
          </a:p>
        </p:txBody>
      </p:sp>
      <p:sp>
        <p:nvSpPr>
          <p:cNvPr id="6" name="Plassholder for bunntekst 5">
            <a:extLst>
              <a:ext uri="{FF2B5EF4-FFF2-40B4-BE49-F238E27FC236}">
                <a16:creationId xmlns:a16="http://schemas.microsoft.com/office/drawing/2014/main" id="{712FBA72-3DAF-C96E-8F82-006450BFE27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6269F34-2009-E3D6-633F-C6F3A21B4F88}"/>
              </a:ext>
            </a:extLst>
          </p:cNvPr>
          <p:cNvSpPr>
            <a:spLocks noGrp="1"/>
          </p:cNvSpPr>
          <p:nvPr>
            <p:ph type="sldNum" sz="quarter" idx="12"/>
          </p:nvPr>
        </p:nvSpPr>
        <p:spPr/>
        <p:txBody>
          <a:bodyPr/>
          <a:lstStyle/>
          <a:p>
            <a:fld id="{EF64B8E1-06FC-4996-8B3B-04845D034CAA}" type="slidenum">
              <a:rPr lang="nb-NO" smtClean="0"/>
              <a:t>‹#›</a:t>
            </a:fld>
            <a:endParaRPr lang="nb-NO"/>
          </a:p>
        </p:txBody>
      </p:sp>
    </p:spTree>
    <p:extLst>
      <p:ext uri="{BB962C8B-B14F-4D97-AF65-F5344CB8AC3E}">
        <p14:creationId xmlns:p14="http://schemas.microsoft.com/office/powerpoint/2010/main" val="6063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C1501C92-0C9D-207F-1C27-F049208CFB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2426C84-0B89-F8AF-44E3-463435A90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1B3CBFD-3E53-FB34-AF51-F21C6D08C6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ED4C7-2FC4-4C8B-A084-B77B741359D4}" type="datetimeFigureOut">
              <a:rPr lang="nb-NO" smtClean="0"/>
              <a:t>11.04.2024</a:t>
            </a:fld>
            <a:endParaRPr lang="nb-NO"/>
          </a:p>
        </p:txBody>
      </p:sp>
      <p:sp>
        <p:nvSpPr>
          <p:cNvPr id="5" name="Plassholder for bunntekst 4">
            <a:extLst>
              <a:ext uri="{FF2B5EF4-FFF2-40B4-BE49-F238E27FC236}">
                <a16:creationId xmlns:a16="http://schemas.microsoft.com/office/drawing/2014/main" id="{0A2569D9-2021-E1E7-EAFD-DB114C16B1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3C18A5D2-2DAB-0340-9F53-48920A1C23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4B8E1-06FC-4996-8B3B-04845D034CAA}" type="slidenum">
              <a:rPr lang="nb-NO" smtClean="0"/>
              <a:t>‹#›</a:t>
            </a:fld>
            <a:endParaRPr lang="nb-NO"/>
          </a:p>
        </p:txBody>
      </p:sp>
    </p:spTree>
    <p:extLst>
      <p:ext uri="{BB962C8B-B14F-4D97-AF65-F5344CB8AC3E}">
        <p14:creationId xmlns:p14="http://schemas.microsoft.com/office/powerpoint/2010/main" val="327199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utendørs, konstruksjon, sko, snø&#10;&#10;Automatisk generert beskrivelse">
            <a:extLst>
              <a:ext uri="{FF2B5EF4-FFF2-40B4-BE49-F238E27FC236}">
                <a16:creationId xmlns:a16="http://schemas.microsoft.com/office/drawing/2014/main" id="{42039599-205F-BC2A-D649-0598AB5679B2}"/>
              </a:ext>
            </a:extLst>
          </p:cNvPr>
          <p:cNvPicPr>
            <a:picLocks noChangeAspect="1"/>
          </p:cNvPicPr>
          <p:nvPr/>
        </p:nvPicPr>
        <p:blipFill rotWithShape="1">
          <a:blip r:embed="rId3">
            <a:extLst>
              <a:ext uri="{28A0092B-C50C-407E-A947-70E740481C1C}">
                <a14:useLocalDpi xmlns:a14="http://schemas.microsoft.com/office/drawing/2010/main" val="0"/>
              </a:ext>
            </a:extLst>
          </a:blip>
          <a:srcRect t="23103" r="9091"/>
          <a:stretch/>
        </p:blipFill>
        <p:spPr>
          <a:xfrm>
            <a:off x="20" y="10"/>
            <a:ext cx="12191981" cy="6857990"/>
          </a:xfrm>
          <a:prstGeom prst="rect">
            <a:avLst/>
          </a:prstGeom>
        </p:spPr>
      </p:pic>
      <p:sp>
        <p:nvSpPr>
          <p:cNvPr id="12" name="Rectangle 1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5B9AE021-9E67-543F-1079-9384B32A7048}"/>
              </a:ext>
            </a:extLst>
          </p:cNvPr>
          <p:cNvSpPr>
            <a:spLocks noGrp="1"/>
          </p:cNvSpPr>
          <p:nvPr>
            <p:ph type="ctrTitle"/>
          </p:nvPr>
        </p:nvSpPr>
        <p:spPr>
          <a:xfrm>
            <a:off x="404553" y="3091928"/>
            <a:ext cx="9078562" cy="2387600"/>
          </a:xfrm>
        </p:spPr>
        <p:txBody>
          <a:bodyPr>
            <a:normAutofit/>
          </a:bodyPr>
          <a:lstStyle/>
          <a:p>
            <a:pPr algn="l"/>
            <a:r>
              <a:rPr lang="nb-NO" sz="6600" dirty="0">
                <a:solidFill>
                  <a:schemeClr val="bg1"/>
                </a:solidFill>
              </a:rPr>
              <a:t>Inkluderende skolebygg</a:t>
            </a:r>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dertittel 2">
            <a:extLst>
              <a:ext uri="{FF2B5EF4-FFF2-40B4-BE49-F238E27FC236}">
                <a16:creationId xmlns:a16="http://schemas.microsoft.com/office/drawing/2014/main" id="{B255E974-14F2-370E-483F-5601782BE9EE}"/>
              </a:ext>
            </a:extLst>
          </p:cNvPr>
          <p:cNvSpPr>
            <a:spLocks noGrp="1"/>
          </p:cNvSpPr>
          <p:nvPr>
            <p:ph type="subTitle" idx="1"/>
          </p:nvPr>
        </p:nvSpPr>
        <p:spPr>
          <a:xfrm>
            <a:off x="404553" y="5624945"/>
            <a:ext cx="9078562" cy="592975"/>
          </a:xfrm>
        </p:spPr>
        <p:txBody>
          <a:bodyPr anchor="ctr">
            <a:normAutofit/>
          </a:bodyPr>
          <a:lstStyle/>
          <a:p>
            <a:pPr algn="l"/>
            <a:r>
              <a:rPr lang="nb-NO" sz="2000" dirty="0">
                <a:effectLst/>
                <a:latin typeface="Calibri" panose="020F0502020204030204" pitchFamily="34" charset="0"/>
                <a:ea typeface="Calibri" panose="020F0502020204030204" pitchFamily="34" charset="0"/>
              </a:rPr>
              <a:t>Tilgjengelige skolebygg for alle</a:t>
            </a:r>
            <a:endParaRPr lang="nb-NO" sz="2000" dirty="0">
              <a:solidFill>
                <a:schemeClr val="bg1"/>
              </a:solidFill>
            </a:endParaRPr>
          </a:p>
        </p:txBody>
      </p:sp>
      <p:pic>
        <p:nvPicPr>
          <p:cNvPr id="7" name="Bilde 6" descr="Et bilde som inneholder Grafikk&#10;&#10;Automatisk generert beskrivelse">
            <a:extLst>
              <a:ext uri="{FF2B5EF4-FFF2-40B4-BE49-F238E27FC236}">
                <a16:creationId xmlns:a16="http://schemas.microsoft.com/office/drawing/2014/main" id="{F4836980-E542-8A7F-3F94-3A4E63B7FC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1014" y="5371239"/>
            <a:ext cx="818650" cy="889600"/>
          </a:xfrm>
          <a:prstGeom prst="rect">
            <a:avLst/>
          </a:prstGeom>
        </p:spPr>
      </p:pic>
    </p:spTree>
    <p:extLst>
      <p:ext uri="{BB962C8B-B14F-4D97-AF65-F5344CB8AC3E}">
        <p14:creationId xmlns:p14="http://schemas.microsoft.com/office/powerpoint/2010/main" val="3650240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ssholder for innhold 4" descr="Et bilde som inneholder utendørs, person, klær, tre&#10;&#10;Automatisk generert beskrivelse">
            <a:extLst>
              <a:ext uri="{FF2B5EF4-FFF2-40B4-BE49-F238E27FC236}">
                <a16:creationId xmlns:a16="http://schemas.microsoft.com/office/drawing/2014/main" id="{59669F2D-3C89-8908-709B-798B90DCE24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8F2A253-225E-57A1-DCCC-22CC13A23A2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Hva det handler om</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271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ssholder for innhold 4" descr="Vesker som henger i skolerytmen">
            <a:extLst>
              <a:ext uri="{FF2B5EF4-FFF2-40B4-BE49-F238E27FC236}">
                <a16:creationId xmlns:a16="http://schemas.microsoft.com/office/drawing/2014/main" id="{B0E0F11B-C699-1FF9-4E06-882F1B04560C}"/>
              </a:ext>
            </a:extLst>
          </p:cNvPr>
          <p:cNvPicPr>
            <a:picLocks noChangeAspect="1"/>
          </p:cNvPicPr>
          <p:nvPr/>
        </p:nvPicPr>
        <p:blipFill rotWithShape="1">
          <a:blip r:embed="rId3">
            <a:extLst>
              <a:ext uri="{28A0092B-C50C-407E-A947-70E740481C1C}">
                <a14:useLocalDpi xmlns:a14="http://schemas.microsoft.com/office/drawing/2010/main" val="0"/>
              </a:ext>
            </a:extLst>
          </a:blip>
          <a:srcRect l="3127" t="4082" r="15947" b="2"/>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47885CFD-28C0-0AE8-5CFB-A930F4AA42FA}"/>
              </a:ext>
            </a:extLst>
          </p:cNvPr>
          <p:cNvSpPr>
            <a:spLocks noGrp="1"/>
          </p:cNvSpPr>
          <p:nvPr>
            <p:ph type="title"/>
          </p:nvPr>
        </p:nvSpPr>
        <p:spPr>
          <a:xfrm>
            <a:off x="371094" y="1161288"/>
            <a:ext cx="3438144" cy="1124712"/>
          </a:xfrm>
        </p:spPr>
        <p:txBody>
          <a:bodyPr anchor="b">
            <a:normAutofit fontScale="90000"/>
          </a:bodyPr>
          <a:lstStyle/>
          <a:p>
            <a:r>
              <a:rPr lang="nb-NO" sz="2800" dirty="0"/>
              <a:t>Skolene eies og driftes av kommunene og fylkeskommunene</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0828FD4F-19DA-330C-4468-2EBB30ADCA28}"/>
              </a:ext>
            </a:extLst>
          </p:cNvPr>
          <p:cNvSpPr>
            <a:spLocks noGrp="1"/>
          </p:cNvSpPr>
          <p:nvPr>
            <p:ph idx="1"/>
          </p:nvPr>
        </p:nvSpPr>
        <p:spPr>
          <a:xfrm>
            <a:off x="371094" y="2718054"/>
            <a:ext cx="3789426" cy="3207258"/>
          </a:xfrm>
        </p:spPr>
        <p:txBody>
          <a:bodyPr anchor="t">
            <a:normAutofit/>
          </a:bodyPr>
          <a:lstStyle/>
          <a:p>
            <a:r>
              <a:rPr lang="nb-NO" sz="1700" dirty="0"/>
              <a:t>En lokal oppgave, som dessverre for ofte blir nedprioritert.</a:t>
            </a:r>
          </a:p>
          <a:p>
            <a:r>
              <a:rPr lang="nb-NO" sz="1700" dirty="0"/>
              <a:t>Støre-regjeringen har styrket kommuneøkonomien, og </a:t>
            </a:r>
            <a:r>
              <a:rPr lang="nb-NO" sz="1800" dirty="0">
                <a:effectLst/>
                <a:latin typeface="Calibri" panose="020F0502020204030204" pitchFamily="34" charset="0"/>
                <a:ea typeface="Times New Roman" panose="02020603050405020304" pitchFamily="18" charset="0"/>
              </a:rPr>
              <a:t>betaler renter for allerede eksisterende investeringer i skolebygg.</a:t>
            </a:r>
            <a:endParaRPr lang="nb-NO" sz="1700" dirty="0"/>
          </a:p>
          <a:p>
            <a:r>
              <a:rPr lang="nb-NO" sz="1700" dirty="0"/>
              <a:t>Den forrige Høyre-regjeringen avviklet rentekompensasjonsordningen for skolebygg og svømmeanlegg</a:t>
            </a:r>
          </a:p>
          <a:p>
            <a:endParaRPr lang="nb-NO" sz="1700" dirty="0"/>
          </a:p>
        </p:txBody>
      </p:sp>
    </p:spTree>
    <p:extLst>
      <p:ext uri="{BB962C8B-B14F-4D97-AF65-F5344CB8AC3E}">
        <p14:creationId xmlns:p14="http://schemas.microsoft.com/office/powerpoint/2010/main" val="1437932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CBC69AF-AE9D-43C7-A183-244646418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Bilde 12" descr="Et bilde som inneholder møbler, innendørs, vegg, stol&#10;&#10;Automatisk generert beskrivelse">
            <a:extLst>
              <a:ext uri="{FF2B5EF4-FFF2-40B4-BE49-F238E27FC236}">
                <a16:creationId xmlns:a16="http://schemas.microsoft.com/office/drawing/2014/main" id="{FC5E1B7F-3C53-85A2-FBC3-2CFB0B454593}"/>
              </a:ext>
            </a:extLst>
          </p:cNvPr>
          <p:cNvPicPr>
            <a:picLocks noChangeAspect="1"/>
          </p:cNvPicPr>
          <p:nvPr/>
        </p:nvPicPr>
        <p:blipFill rotWithShape="1">
          <a:blip r:embed="rId3">
            <a:extLst>
              <a:ext uri="{28A0092B-C50C-407E-A947-70E740481C1C}">
                <a14:useLocalDpi xmlns:a14="http://schemas.microsoft.com/office/drawing/2010/main" val="0"/>
              </a:ext>
            </a:extLst>
          </a:blip>
          <a:srcRect l="16456" r="35461" b="-1"/>
          <a:stretch/>
        </p:blipFill>
        <p:spPr>
          <a:xfrm>
            <a:off x="7214636" y="0"/>
            <a:ext cx="4977364" cy="6857990"/>
          </a:xfrm>
          <a:prstGeom prst="rect">
            <a:avLst/>
          </a:prstGeom>
        </p:spPr>
      </p:pic>
      <p:pic>
        <p:nvPicPr>
          <p:cNvPr id="11" name="Plassholder for innhold 10" descr="Et bilde som inneholder person, klær, Menneskeansikt, innendørs&#10;&#10;Automatisk generert beskrivelse">
            <a:extLst>
              <a:ext uri="{FF2B5EF4-FFF2-40B4-BE49-F238E27FC236}">
                <a16:creationId xmlns:a16="http://schemas.microsoft.com/office/drawing/2014/main" id="{B71EC71F-2524-E5FC-07CF-4EFC86FDBC58}"/>
              </a:ext>
            </a:extLst>
          </p:cNvPr>
          <p:cNvPicPr>
            <a:picLocks noChangeAspect="1"/>
          </p:cNvPicPr>
          <p:nvPr/>
        </p:nvPicPr>
        <p:blipFill rotWithShape="1">
          <a:blip r:embed="rId4">
            <a:extLst>
              <a:ext uri="{28A0092B-C50C-407E-A947-70E740481C1C}">
                <a14:useLocalDpi xmlns:a14="http://schemas.microsoft.com/office/drawing/2010/main" val="0"/>
              </a:ext>
            </a:extLst>
          </a:blip>
          <a:srcRect l="15153" r="15152" b="-1"/>
          <a:stretch/>
        </p:blipFill>
        <p:spPr>
          <a:xfrm>
            <a:off x="20" y="0"/>
            <a:ext cx="7214616" cy="6857990"/>
          </a:xfrm>
          <a:prstGeom prst="rect">
            <a:avLst/>
          </a:prstGeom>
        </p:spPr>
      </p:pic>
      <p:sp>
        <p:nvSpPr>
          <p:cNvPr id="27" name="Rectangle 26">
            <a:extLst>
              <a:ext uri="{FF2B5EF4-FFF2-40B4-BE49-F238E27FC236}">
                <a16:creationId xmlns:a16="http://schemas.microsoft.com/office/drawing/2014/main" id="{BE64232A-D912-4882-BF58-104918115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218905"/>
            <a:ext cx="5625863" cy="2089317"/>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E8E4E9D8-6D9C-4646-83A2-11844D84E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574" y="3876005"/>
            <a:ext cx="4848225"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tel 1">
            <a:extLst>
              <a:ext uri="{FF2B5EF4-FFF2-40B4-BE49-F238E27FC236}">
                <a16:creationId xmlns:a16="http://schemas.microsoft.com/office/drawing/2014/main" id="{442B99A6-71FA-00CD-2F24-F7DAF73EFD1B}"/>
              </a:ext>
            </a:extLst>
          </p:cNvPr>
          <p:cNvSpPr>
            <a:spLocks noGrp="1"/>
          </p:cNvSpPr>
          <p:nvPr>
            <p:ph type="title"/>
          </p:nvPr>
        </p:nvSpPr>
        <p:spPr>
          <a:xfrm>
            <a:off x="6772758" y="3949157"/>
            <a:ext cx="4324351" cy="539496"/>
          </a:xfrm>
        </p:spPr>
        <p:txBody>
          <a:bodyPr>
            <a:normAutofit/>
          </a:bodyPr>
          <a:lstStyle/>
          <a:p>
            <a:pPr algn="ctr"/>
            <a:r>
              <a:rPr lang="nb-NO" sz="1900">
                <a:solidFill>
                  <a:schemeClr val="bg1"/>
                </a:solidFill>
              </a:rPr>
              <a:t>En mer praktisk og variert skole for alle </a:t>
            </a:r>
          </a:p>
        </p:txBody>
      </p:sp>
      <p:sp>
        <p:nvSpPr>
          <p:cNvPr id="17" name="Content Placeholder 16">
            <a:extLst>
              <a:ext uri="{FF2B5EF4-FFF2-40B4-BE49-F238E27FC236}">
                <a16:creationId xmlns:a16="http://schemas.microsoft.com/office/drawing/2014/main" id="{90D115D3-267B-FE5C-E2AD-41F5EF013BAC}"/>
              </a:ext>
            </a:extLst>
          </p:cNvPr>
          <p:cNvSpPr>
            <a:spLocks noGrp="1"/>
          </p:cNvSpPr>
          <p:nvPr>
            <p:ph idx="1"/>
          </p:nvPr>
        </p:nvSpPr>
        <p:spPr>
          <a:xfrm>
            <a:off x="6431138" y="4697298"/>
            <a:ext cx="5040034" cy="1435608"/>
          </a:xfrm>
        </p:spPr>
        <p:txBody>
          <a:bodyPr anchor="ctr">
            <a:normAutofit fontScale="92500" lnSpcReduction="20000"/>
          </a:bodyPr>
          <a:lstStyle/>
          <a:p>
            <a:pPr algn="ctr"/>
            <a:r>
              <a:rPr lang="nb-NO" sz="1700" dirty="0"/>
              <a:t>Ungdomsmelding: 5.-10. trinn</a:t>
            </a:r>
          </a:p>
          <a:p>
            <a:pPr algn="ctr"/>
            <a:r>
              <a:rPr lang="nb-NO" sz="1700" dirty="0"/>
              <a:t>127 millioner kroner til mer praktisk skole</a:t>
            </a:r>
          </a:p>
          <a:p>
            <a:pPr algn="ctr"/>
            <a:r>
              <a:rPr lang="nb-NO" sz="1700" dirty="0"/>
              <a:t>115 millioner til fysiske lærebøker</a:t>
            </a:r>
          </a:p>
          <a:p>
            <a:pPr algn="ctr"/>
            <a:r>
              <a:rPr lang="nb-NO" sz="1700" dirty="0"/>
              <a:t>Rentekompensasjonsordning for større investeringer i skolebygg og utstyr</a:t>
            </a:r>
          </a:p>
        </p:txBody>
      </p:sp>
    </p:spTree>
    <p:extLst>
      <p:ext uri="{BB962C8B-B14F-4D97-AF65-F5344CB8AC3E}">
        <p14:creationId xmlns:p14="http://schemas.microsoft.com/office/powerpoint/2010/main" val="335685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ssholder for innhold 4" descr="Et bilde som inneholder utendørs, hjul, konstruksjon, himmel&#10;&#10;Automatisk generert beskrivelse">
            <a:extLst>
              <a:ext uri="{FF2B5EF4-FFF2-40B4-BE49-F238E27FC236}">
                <a16:creationId xmlns:a16="http://schemas.microsoft.com/office/drawing/2014/main" id="{0CACC789-D831-FF5D-3E02-64041EA0DE6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3504" t="4964" r="6613" b="1"/>
          <a:stretch/>
        </p:blipFill>
        <p:spPr>
          <a:xfrm>
            <a:off x="-2" y="10"/>
            <a:ext cx="8668512" cy="6857990"/>
          </a:xfrm>
          <a:prstGeom prst="rect">
            <a:avLst/>
          </a:prstGeom>
        </p:spPr>
      </p:pic>
      <p:sp>
        <p:nvSpPr>
          <p:cNvPr id="12" name="Rectangle 11">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tx1"/>
              </a:gs>
              <a:gs pos="30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D2BD6BDD-A34B-D8D6-5E32-62C84B90E0E0}"/>
              </a:ext>
            </a:extLst>
          </p:cNvPr>
          <p:cNvSpPr>
            <a:spLocks noGrp="1"/>
          </p:cNvSpPr>
          <p:nvPr>
            <p:ph type="title"/>
          </p:nvPr>
        </p:nvSpPr>
        <p:spPr>
          <a:xfrm>
            <a:off x="7851648" y="2157916"/>
            <a:ext cx="4023360" cy="3526603"/>
          </a:xfrm>
        </p:spPr>
        <p:txBody>
          <a:bodyPr vert="horz" lIns="91440" tIns="45720" rIns="91440" bIns="45720" rtlCol="0" anchor="b">
            <a:normAutofit/>
          </a:bodyPr>
          <a:lstStyle/>
          <a:p>
            <a:pPr>
              <a:lnSpc>
                <a:spcPct val="100000"/>
              </a:lnSpc>
            </a:pPr>
            <a:r>
              <a:rPr lang="en-US" sz="4100" b="1" dirty="0" err="1">
                <a:solidFill>
                  <a:schemeClr val="bg1"/>
                </a:solidFill>
              </a:rPr>
              <a:t>Målet</a:t>
            </a:r>
            <a:r>
              <a:rPr lang="en-US" sz="4100" b="1" dirty="0">
                <a:solidFill>
                  <a:schemeClr val="bg1"/>
                </a:solidFill>
              </a:rPr>
              <a:t> er </a:t>
            </a:r>
            <a:r>
              <a:rPr lang="en-US" sz="4100" b="1" dirty="0" err="1">
                <a:solidFill>
                  <a:schemeClr val="bg1"/>
                </a:solidFill>
              </a:rPr>
              <a:t>klart</a:t>
            </a:r>
            <a:r>
              <a:rPr lang="en-US" sz="4100" b="1" dirty="0">
                <a:solidFill>
                  <a:schemeClr val="bg1"/>
                </a:solidFill>
              </a:rPr>
              <a:t>: </a:t>
            </a:r>
            <a:br>
              <a:rPr lang="en-US" sz="4100" dirty="0">
                <a:solidFill>
                  <a:schemeClr val="bg1"/>
                </a:solidFill>
              </a:rPr>
            </a:br>
            <a:r>
              <a:rPr lang="en-US" sz="4100" dirty="0">
                <a:solidFill>
                  <a:schemeClr val="bg1"/>
                </a:solidFill>
              </a:rPr>
              <a:t>vi </a:t>
            </a:r>
            <a:r>
              <a:rPr lang="en-US" sz="4100" dirty="0" err="1">
                <a:solidFill>
                  <a:schemeClr val="bg1"/>
                </a:solidFill>
              </a:rPr>
              <a:t>trenger</a:t>
            </a:r>
            <a:r>
              <a:rPr lang="en-US" sz="4100" dirty="0">
                <a:solidFill>
                  <a:schemeClr val="bg1"/>
                </a:solidFill>
              </a:rPr>
              <a:t> </a:t>
            </a:r>
            <a:r>
              <a:rPr lang="en-US" sz="4100" dirty="0" err="1">
                <a:solidFill>
                  <a:schemeClr val="bg1"/>
                </a:solidFill>
              </a:rPr>
              <a:t>tilgjengelige</a:t>
            </a:r>
            <a:r>
              <a:rPr lang="en-US" sz="4100" dirty="0">
                <a:solidFill>
                  <a:schemeClr val="bg1"/>
                </a:solidFill>
              </a:rPr>
              <a:t> og </a:t>
            </a:r>
            <a:r>
              <a:rPr lang="en-US" sz="4100" dirty="0" err="1">
                <a:solidFill>
                  <a:schemeClr val="bg1"/>
                </a:solidFill>
              </a:rPr>
              <a:t>inkluderende</a:t>
            </a:r>
            <a:r>
              <a:rPr lang="en-US" sz="4100" dirty="0">
                <a:solidFill>
                  <a:schemeClr val="bg1"/>
                </a:solidFill>
              </a:rPr>
              <a:t> </a:t>
            </a:r>
            <a:r>
              <a:rPr lang="en-US" sz="4100" dirty="0" err="1">
                <a:solidFill>
                  <a:schemeClr val="bg1"/>
                </a:solidFill>
              </a:rPr>
              <a:t>skolebygg</a:t>
            </a:r>
            <a:r>
              <a:rPr lang="en-US" sz="4100" dirty="0">
                <a:solidFill>
                  <a:schemeClr val="bg1"/>
                </a:solidFill>
              </a:rPr>
              <a:t> for alle</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Bilde 6" descr="Et bilde som inneholder Grafikk&#10;&#10;Automatisk generert beskrivelse">
            <a:extLst>
              <a:ext uri="{FF2B5EF4-FFF2-40B4-BE49-F238E27FC236}">
                <a16:creationId xmlns:a16="http://schemas.microsoft.com/office/drawing/2014/main" id="{8C6C01CD-0332-8D3B-A0F5-8F4DF4B11F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9595" y="449024"/>
            <a:ext cx="1309964" cy="1423494"/>
          </a:xfrm>
          <a:prstGeom prst="rect">
            <a:avLst/>
          </a:prstGeom>
        </p:spPr>
      </p:pic>
    </p:spTree>
    <p:extLst>
      <p:ext uri="{BB962C8B-B14F-4D97-AF65-F5344CB8AC3E}">
        <p14:creationId xmlns:p14="http://schemas.microsoft.com/office/powerpoint/2010/main" val="180044369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1228</TotalTime>
  <Words>1412</Words>
  <Application>Microsoft Office PowerPoint</Application>
  <PresentationFormat>Widescreen</PresentationFormat>
  <Paragraphs>54</Paragraphs>
  <Slides>5</Slides>
  <Notes>5</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5</vt:i4>
      </vt:variant>
    </vt:vector>
  </HeadingPairs>
  <TitlesOfParts>
    <vt:vector size="14" baseType="lpstr">
      <vt:lpstr>Arial</vt:lpstr>
      <vt:lpstr>Calibri</vt:lpstr>
      <vt:lpstr>Calibri Light</vt:lpstr>
      <vt:lpstr>DepCentury Old Style</vt:lpstr>
      <vt:lpstr>MaisonNeue-Book</vt:lpstr>
      <vt:lpstr>Open Sans</vt:lpstr>
      <vt:lpstr>PPMori</vt:lpstr>
      <vt:lpstr>Times New Roman</vt:lpstr>
      <vt:lpstr>Office-tema</vt:lpstr>
      <vt:lpstr>Inkluderende skolebygg</vt:lpstr>
      <vt:lpstr>Hva det handler om</vt:lpstr>
      <vt:lpstr>Skolene eies og driftes av kommunene og fylkeskommunene</vt:lpstr>
      <vt:lpstr>En mer praktisk og variert skole for alle </vt:lpstr>
      <vt:lpstr>Målet er klart:  vi trenger tilgjengelige og inkluderende skolebygg for alle</vt:lpstr>
    </vt:vector>
  </TitlesOfParts>
  <Company>Stortinget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Inkluderende skolebygg</dc:title>
  <dc:creator>Sofie Rosten Løvdahl</dc:creator>
  <cp:lastModifiedBy>Pia Ribsskog</cp:lastModifiedBy>
  <cp:revision>2</cp:revision>
  <dcterms:created xsi:type="dcterms:W3CDTF">2024-04-08T16:24:47Z</dcterms:created>
  <dcterms:modified xsi:type="dcterms:W3CDTF">2024-04-11T10:53:39Z</dcterms:modified>
</cp:coreProperties>
</file>